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y="5143500" cx="9144000"/>
  <p:notesSz cx="6858000" cy="9144000"/>
  <p:embeddedFontLst>
    <p:embeddedFont>
      <p:font typeface="Source Code Pro"/>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5ABA34F-0050-4C56-ABFF-692BA61D8E0C}">
  <a:tblStyle styleId="{C5ABA34F-0050-4C56-ABFF-692BA61D8E0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SourceCodePro-boldItalic.fntdata"/><Relationship Id="rId70" Type="http://schemas.openxmlformats.org/officeDocument/2006/relationships/font" Target="fonts/SourceCodePro-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SourceCodePro-regular.fntdata"/><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SourceCodePro-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7bd98bb35_0_4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5" name="Google Shape;105;gc7bd98bb35_0_4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gc7bd98bb35_0_4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ae17b5992_1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cae17b5992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A READ IN FASTQ FORMAT IS THE FILE FORMAT. NAME-a lines of information about experiment come,kind of sequencing used.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Characters in base quality match up with corresponding characters in sequence line.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FF0000"/>
                </a:solidFill>
              </a:rPr>
              <a:t>Code demo.</a:t>
            </a:r>
            <a:endParaRPr>
              <a:solidFill>
                <a:srgbClr val="FF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af86de65d_1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caf86de65d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A READ IN FASTQ FORMAT IS THE FILE FORMAT. NAME-a lines of information about experiment come,kind of sequencing used.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Characters in base quality match up with corresponding characters in sequence line.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Metadata contain unique read/quality sequence identifiers,</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name of the platform used, project id, read length, etc. Some</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of the information is identical for all the reads and the quality</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score sequences such as the name of the platform, project</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id and read length. This redundant information is saved only</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once. Read/quality score sequence identifiers are typically in</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increasing order in the FASTQ file. Hence we have compressed</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this information using delta encoding.</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FF0000"/>
                </a:solidFill>
              </a:rPr>
              <a:t>Code demo.</a:t>
            </a:r>
            <a:endParaRPr>
              <a:solidFill>
                <a:srgbClr val="FF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ae17b5992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cae17b5992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Base quality is number, we want to encode them as character.</a:t>
            </a:r>
            <a:endParaRPr/>
          </a:p>
          <a:p>
            <a:pPr indent="0" lvl="0" marL="0" rtl="0" algn="l">
              <a:lnSpc>
                <a:spcPct val="100000"/>
              </a:lnSpc>
              <a:spcBef>
                <a:spcPts val="0"/>
              </a:spcBef>
              <a:spcAft>
                <a:spcPts val="0"/>
              </a:spcAft>
              <a:buSzPts val="1100"/>
              <a:buNone/>
            </a:pPr>
            <a:r>
              <a:rPr lang="en"/>
              <a:t>Base color is software ,it has to deal with ambiguity ,base color will be very </a:t>
            </a:r>
            <a:r>
              <a:rPr lang="en"/>
              <a:t>confident</a:t>
            </a:r>
            <a:r>
              <a:rPr lang="en"/>
              <a:t> if all lights coming from cluster is exactly same color,sometimes it is not very confident-all lights coming will be of mix color-measured by bse quality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ae17b5992_1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cae17b5992_1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Generally,phred33 encoding is used for encoding quality scores to it’s </a:t>
            </a:r>
            <a:r>
              <a:rPr lang="en"/>
              <a:t>corresponding</a:t>
            </a:r>
            <a:r>
              <a:rPr lang="en"/>
              <a:t> character</a:t>
            </a:r>
            <a:endParaRPr/>
          </a:p>
          <a:p>
            <a:pPr indent="0" lvl="0" marL="0" rtl="0" algn="l">
              <a:lnSpc>
                <a:spcPct val="100000"/>
              </a:lnSpc>
              <a:spcBef>
                <a:spcPts val="0"/>
              </a:spcBef>
              <a:spcAft>
                <a:spcPts val="0"/>
              </a:spcAft>
              <a:buSzPts val="1100"/>
              <a:buNone/>
            </a:pPr>
            <a:r>
              <a:rPr lang="en"/>
              <a:t>Code demo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ae17b5992_1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cae17b5992_1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000">
                <a:solidFill>
                  <a:schemeClr val="dk1"/>
                </a:solidFill>
              </a:rPr>
              <a:t>,as for example human reference genome is 3 billion bases long.unrelated humans have genomes 99 percent similarity.</a:t>
            </a:r>
            <a:endParaRPr sz="1000">
              <a:solidFill>
                <a:schemeClr val="dk1"/>
              </a:solidFill>
            </a:endParaRPr>
          </a:p>
          <a:p>
            <a:pPr indent="0" lvl="0" marL="0" rtl="0" algn="l">
              <a:spcBef>
                <a:spcPts val="0"/>
              </a:spcBef>
              <a:spcAft>
                <a:spcPts val="0"/>
              </a:spcAft>
              <a:buSzPts val="1100"/>
              <a:buNone/>
            </a:pPr>
            <a:r>
              <a:rPr lang="en" sz="1000">
                <a:solidFill>
                  <a:schemeClr val="dk1"/>
                </a:solidFill>
              </a:rPr>
              <a:t>Alignment is done using-</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1.with reference 2.without reference</a:t>
            </a:r>
            <a:endParaRPr sz="10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7bd98bb35_0_4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c7bd98bb35_0_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000">
                <a:solidFill>
                  <a:schemeClr val="dk1"/>
                </a:solidFill>
              </a:rPr>
              <a:t>,as for example human reference genome is 3 billion bases long.unrelated humans have genomes 99 percent similarity.</a:t>
            </a:r>
            <a:endParaRPr sz="1000">
              <a:solidFill>
                <a:schemeClr val="dk1"/>
              </a:solidFill>
            </a:endParaRPr>
          </a:p>
          <a:p>
            <a:pPr indent="0" lvl="0" marL="0" rtl="0" algn="l">
              <a:spcBef>
                <a:spcPts val="0"/>
              </a:spcBef>
              <a:spcAft>
                <a:spcPts val="0"/>
              </a:spcAft>
              <a:buSzPts val="1100"/>
              <a:buNone/>
            </a:pPr>
            <a:r>
              <a:rPr lang="en" sz="1000">
                <a:solidFill>
                  <a:schemeClr val="dk1"/>
                </a:solidFill>
              </a:rPr>
              <a:t>Alignment is done using-</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1.with reference 2.without reference</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rgbClr val="FF0000"/>
                </a:solidFill>
              </a:rPr>
              <a:t>Explain properties of genome strand i.e one is complement of another and code demo.</a:t>
            </a:r>
            <a:endParaRPr sz="1000">
              <a:solidFill>
                <a:srgbClr val="FF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cafeaaf257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cafeaaf257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cafeaaf257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cafeaaf257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afeaaf257_0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cafeaaf257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rgbClr val="FF0000"/>
                </a:solidFill>
              </a:rPr>
              <a:t>Code Demo</a:t>
            </a:r>
            <a:endParaRPr>
              <a:solidFill>
                <a:srgbClr val="FF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cae17b5992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cae17b5992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NAIVE IS SIMPLEST ,FLEXIBLE BUT NOT VERY FAST IN FINDING PATTERNS IN TEXT</a:t>
            </a:r>
            <a:endParaRPr/>
          </a:p>
          <a:p>
            <a:pPr indent="0" lvl="0" marL="0" rtl="0" algn="l">
              <a:lnSpc>
                <a:spcPct val="100000"/>
              </a:lnSpc>
              <a:spcBef>
                <a:spcPts val="0"/>
              </a:spcBef>
              <a:spcAft>
                <a:spcPts val="0"/>
              </a:spcAft>
              <a:buSzPts val="1100"/>
              <a:buNone/>
            </a:pPr>
            <a:r>
              <a:rPr lang="en">
                <a:solidFill>
                  <a:srgbClr val="FF0000"/>
                </a:solidFill>
              </a:rPr>
              <a:t>This slide not required (Paste graph here nmreads)</a:t>
            </a:r>
            <a:endParaRPr>
              <a:solidFill>
                <a:srgbClr val="FF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7bd98bb35_2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c7bd98bb35_2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cafeaaf257_0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cafeaaf257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NAIVE IS SIMPLEST ,FLEXIBLE BUT NOT VERY FAST IN FINDING PATTERNS IN TEXT</a:t>
            </a:r>
            <a:endParaRPr/>
          </a:p>
          <a:p>
            <a:pPr indent="0" lvl="0" marL="0" rtl="0" algn="l">
              <a:lnSpc>
                <a:spcPct val="100000"/>
              </a:lnSpc>
              <a:spcBef>
                <a:spcPts val="0"/>
              </a:spcBef>
              <a:spcAft>
                <a:spcPts val="0"/>
              </a:spcAft>
              <a:buSzPts val="1100"/>
              <a:buNone/>
            </a:pPr>
            <a:r>
              <a:rPr lang="en">
                <a:solidFill>
                  <a:srgbClr val="FF0000"/>
                </a:solidFill>
              </a:rPr>
              <a:t>This slide not required (Paste graph here nmreads)</a:t>
            </a:r>
            <a:endParaRPr>
              <a:solidFill>
                <a:srgbClr val="FF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afeaaf257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cafeaaf257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cafeaaf257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cafeaaf257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afeaaf257_0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cafeaaf257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c7bd98bb35_0_2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c7bd98bb35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Preprocessing matrix</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caf86de65d_1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caf86de65d_1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Preprocessing matrix</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cae17b5992_1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cae17b5992_1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caf86de65d_1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caf86de65d_1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cae17b5992_1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cae17b5992_1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For each character, we whave m representative quality score sequences for each character c in quality score sequence.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caf86de65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caf86de65d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afeaaf257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cafeaaf257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DNA Sequencing has become so inexpensive and so good at delivering a lot of data very quickly that sequencers are being used all over the field of life sciences.</a:t>
            </a:r>
            <a:endParaRPr/>
          </a:p>
          <a:p>
            <a:pPr indent="0" lvl="0" marL="0" rtl="0" algn="l">
              <a:lnSpc>
                <a:spcPct val="100000"/>
              </a:lnSpc>
              <a:spcBef>
                <a:spcPts val="0"/>
              </a:spcBef>
              <a:spcAft>
                <a:spcPts val="0"/>
              </a:spcAft>
              <a:buSzPts val="1100"/>
              <a:buNone/>
            </a:pPr>
            <a:r>
              <a:rPr lang="en"/>
              <a:t>Scientists are applying and  refining new ways of sequencing to study people’s genomes.</a:t>
            </a:r>
            <a:endParaRPr/>
          </a:p>
          <a:p>
            <a:pPr indent="0" lvl="0" marL="0" rtl="0" algn="l">
              <a:lnSpc>
                <a:spcPct val="100000"/>
              </a:lnSpc>
              <a:spcBef>
                <a:spcPts val="0"/>
              </a:spcBef>
              <a:spcAft>
                <a:spcPts val="0"/>
              </a:spcAft>
              <a:buSzPts val="1100"/>
              <a:buNone/>
            </a:pPr>
            <a:r>
              <a:rPr lang="en"/>
              <a:t>These study answer some fundamental questions about evolutions,patterns of migration, ancient civilizations etc.</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c7bd98bb35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c7bd98bb35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c7bd98bb35_0_4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c7bd98bb35_0_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c7bd98bb35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c7bd98bb35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Given pattern P I can preprocess the pattern P to create the lookup tables for bad character and good suffix rule and then, when text T is provided I can use the lookup tables to execute the text T. </a:t>
            </a:r>
            <a:r>
              <a:rPr lang="en"/>
              <a:t>In Fact</a:t>
            </a:r>
            <a:r>
              <a:rPr lang="en"/>
              <a:t> when we are matching same pattern with multiple texts T then we can use the preprocess data (lookup tables) of pattern P and we need not go through the pattern each time.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c7bd98bb35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c7bd98bb35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7bd98bb35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c7bd98bb35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c7bd98bb35_0_4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c7bd98bb35_0_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c7bd98bb35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c7bd98bb35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c7bd98bb35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c7bd98bb35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c7bd98bb35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c7bd98bb35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Web search engine is offline algo because the text T is enormous </a:t>
            </a:r>
            <a:r>
              <a:rPr lang="en"/>
              <a:t>because</a:t>
            </a:r>
            <a:r>
              <a:rPr lang="en"/>
              <a:t> it is the entire world wide web. So if Web search engine did not preprocess the the WWW in some way each search would require the search engine to search entire WWW and it would take enormous time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c7bd98bb35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c7bd98bb35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afeaaf257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cafeaaf257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Understanding computational genomic algorithms is key to understanding where they will succeed and where they will fail. For example starting in the late 90s or so there were two parallel efforts to sequence the human genome and these parallel started out using different sets of approaches, each of the team believing that their team were the most practical way to complete the project quickly and a point they disagreed on was the practicality of solving a particular computational problem known as the de novo shotgun assembly problem.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a very active area of research where scientists from life sciences and computer science field work together.</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c7bd98bb35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c7bd98bb35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c7bd98bb35_0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c7bd98bb35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c7bd98bb35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c7bd98bb35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One of the nice analogy is indexing a book. This is an excerpt from Thomas M  Cover book, here index is a list of key terms   which consists of terms which occur in the text and its index is </a:t>
            </a:r>
            <a:r>
              <a:rPr lang="en"/>
              <a:t>where</a:t>
            </a:r>
            <a:r>
              <a:rPr lang="en"/>
              <a:t> more information of this term may be found in the book. This process is known is querying.</a:t>
            </a:r>
            <a:endParaRPr/>
          </a:p>
          <a:p>
            <a:pPr indent="0" lvl="0" marL="0" rtl="0" algn="l">
              <a:lnSpc>
                <a:spcPct val="100000"/>
              </a:lnSpc>
              <a:spcBef>
                <a:spcPts val="0"/>
              </a:spcBef>
              <a:spcAft>
                <a:spcPts val="0"/>
              </a:spcAft>
              <a:buSzPts val="1100"/>
              <a:buNone/>
            </a:pPr>
            <a:r>
              <a:rPr lang="en"/>
              <a:t>So in this example we can first locate Markov Chains in the index because the index is sorted in alphabetical order and then we can query the index to get more information.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c7bd98bb35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c7bd98bb35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the algorithm which we will implement to create the Index of the DNA will similar to the index of the book. We can then break the text T into words and use them to index the file. One of the way is considering substrings as words.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c7bd98bb35_0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c7bd98bb35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c7bd98bb35_0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c7bd98bb35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c7bd98bb35_0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c7bd98bb35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index is added to maintain the alphabetical order.</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c7bd98bb35_0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c7bd98bb35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Since this substring is already present in the index we add the offset it to the corresponding index value.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7bd98bb35_0_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c7bd98bb35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Index after adding all the substrings of length 5. We denote the substrings of length 5 as 5-mer. Similarly substrings of length k will be </a:t>
            </a:r>
            <a:r>
              <a:rPr lang="en"/>
              <a:t>referred</a:t>
            </a:r>
            <a:r>
              <a:rPr lang="en"/>
              <a:t> to as k-mer.</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c7bd98bb35_0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gc7bd98bb35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Say we have a pattern string P. We first look at the 5-mer of P and then see where has it </a:t>
            </a:r>
            <a:r>
              <a:rPr lang="en"/>
              <a:t>occurred</a:t>
            </a:r>
            <a:r>
              <a:rPr lang="en"/>
              <a:t> in 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ae17b5992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cae17b599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c7bd98bb35_0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c7bd98bb35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 Looking at the substrings we see that we have match and thus we can find this 5-mer in text T starting at offset 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we are not done yet. We are not sure whether rest of the characters in P match text T. Then next step is to find whether the neighbours of the match the text T. This step is know as verification.</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c7bd98bb35_0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c7bd98bb35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 us consider the case when second 5-mer of P is considered.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c7bd98bb35_0_3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c7bd98bb35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we see that there are two index hits at offsets 0 and 4.</a:t>
            </a:r>
            <a:endParaRPr/>
          </a:p>
          <a:p>
            <a:pPr indent="0" lvl="0" marL="0" rtl="0" algn="l">
              <a:lnSpc>
                <a:spcPct val="100000"/>
              </a:lnSpc>
              <a:spcBef>
                <a:spcPts val="0"/>
              </a:spcBef>
              <a:spcAft>
                <a:spcPts val="0"/>
              </a:spcAft>
              <a:buSzPts val="1100"/>
              <a:buNone/>
            </a:pPr>
            <a:r>
              <a:rPr lang="en"/>
              <a:t>In the verification step we see that there is no character to the left of the first 5-mer at offset 0 in text T and hence the neighbours do not match. Whereas the neighbour of the second 5-mer matches to the neighbour of the pattern P and hence P is found in 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c7bd98bb35_0_3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c7bd98bb35_0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we see that there are two index hits at offsets 0 and 4.</a:t>
            </a:r>
            <a:endParaRPr/>
          </a:p>
          <a:p>
            <a:pPr indent="0" lvl="0" marL="0" rtl="0" algn="l">
              <a:lnSpc>
                <a:spcPct val="100000"/>
              </a:lnSpc>
              <a:spcBef>
                <a:spcPts val="0"/>
              </a:spcBef>
              <a:spcAft>
                <a:spcPts val="0"/>
              </a:spcAft>
              <a:buSzPts val="1100"/>
              <a:buNone/>
            </a:pPr>
            <a:r>
              <a:rPr lang="en"/>
              <a:t>In the verification step we see that there is no character to the left of the first 5-mer at offset 0 in text T and hence the neighbours do not match. Whereas the neighbour of the second 5-mer matches to the neighbour of the pattern P and hence P is found in 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c7bd98bb35_0_3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gc7bd98bb35_0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One of the way is to go through the entire index one by one and stop once we have a match. But as the k-mer size decreases and size of text file increase the index file can be considerably large. Going through the index file one by one can be a huge computational loss.</a:t>
            </a:r>
            <a:endParaRPr/>
          </a:p>
          <a:p>
            <a:pPr indent="0" lvl="0" marL="0" rtl="0" algn="l">
              <a:lnSpc>
                <a:spcPct val="100000"/>
              </a:lnSpc>
              <a:spcBef>
                <a:spcPts val="0"/>
              </a:spcBef>
              <a:spcAft>
                <a:spcPts val="0"/>
              </a:spcAft>
              <a:buSzPts val="1100"/>
              <a:buNone/>
            </a:pPr>
            <a:r>
              <a:rPr lang="en"/>
              <a:t>Instead we can utilize the fact that index file is alphabetically sorted and hence binary search algorithm can be used very efficiently.</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c7bd98bb35_0_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c7bd98bb35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c7bd98bb35_0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c7bd98bb35_0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Compare T G G to the 3 mer which is in the middle of the index file.</a:t>
            </a:r>
            <a:endParaRPr/>
          </a:p>
          <a:p>
            <a:pPr indent="0" lvl="0" marL="0" rtl="0" algn="l">
              <a:lnSpc>
                <a:spcPct val="100000"/>
              </a:lnSpc>
              <a:spcBef>
                <a:spcPts val="0"/>
              </a:spcBef>
              <a:spcAft>
                <a:spcPts val="0"/>
              </a:spcAft>
              <a:buSzPts val="1100"/>
              <a:buNone/>
            </a:pPr>
            <a:r>
              <a:rPr lang="en"/>
              <a:t>T G G &gt; G T G</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c7bd98bb35_0_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2" name="Google Shape;682;gc7bd98bb35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 G G &gt; T G C</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c7bd98bb35_0_3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c7bd98bb35_0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 G G = T G G</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c7bd98bb35_0_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c7bd98bb35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afeaaf257_0_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cafeaaf257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The exponential growth of high-throughput DNA sequence</a:t>
            </a:r>
            <a:endParaRPr/>
          </a:p>
          <a:p>
            <a:pPr indent="0" lvl="0" marL="0" rtl="0" algn="l">
              <a:lnSpc>
                <a:spcPct val="100000"/>
              </a:lnSpc>
              <a:spcBef>
                <a:spcPts val="0"/>
              </a:spcBef>
              <a:spcAft>
                <a:spcPts val="0"/>
              </a:spcAft>
              <a:buClr>
                <a:schemeClr val="dk1"/>
              </a:buClr>
              <a:buSzPts val="1100"/>
              <a:buFont typeface="Arial"/>
              <a:buNone/>
            </a:pPr>
            <a:r>
              <a:rPr lang="en"/>
              <a:t>data poses great challenges in genomic data storage, retrieval,</a:t>
            </a:r>
            <a:endParaRPr/>
          </a:p>
          <a:p>
            <a:pPr indent="0" lvl="0" marL="0" rtl="0" algn="l">
              <a:lnSpc>
                <a:spcPct val="100000"/>
              </a:lnSpc>
              <a:spcBef>
                <a:spcPts val="0"/>
              </a:spcBef>
              <a:spcAft>
                <a:spcPts val="0"/>
              </a:spcAft>
              <a:buClr>
                <a:schemeClr val="dk1"/>
              </a:buClr>
              <a:buSzPts val="1100"/>
              <a:buFont typeface="Arial"/>
              <a:buNone/>
            </a:pPr>
            <a:r>
              <a:rPr lang="en"/>
              <a:t>and transmission. Compression is a critical tool to address</a:t>
            </a:r>
            <a:endParaRPr/>
          </a:p>
          <a:p>
            <a:pPr indent="0" lvl="0" marL="0" rtl="0" algn="l">
              <a:lnSpc>
                <a:spcPct val="100000"/>
              </a:lnSpc>
              <a:spcBef>
                <a:spcPts val="0"/>
              </a:spcBef>
              <a:spcAft>
                <a:spcPts val="0"/>
              </a:spcAft>
              <a:buClr>
                <a:schemeClr val="dk1"/>
              </a:buClr>
              <a:buSzPts val="1100"/>
              <a:buFont typeface="Arial"/>
              <a:buNone/>
            </a:pPr>
            <a:r>
              <a:rPr lang="en"/>
              <a:t>these challenges, where many methods have been developed</a:t>
            </a:r>
            <a:endParaRPr/>
          </a:p>
          <a:p>
            <a:pPr indent="0" lvl="0" marL="0" rtl="0" algn="l">
              <a:lnSpc>
                <a:spcPct val="100000"/>
              </a:lnSpc>
              <a:spcBef>
                <a:spcPts val="0"/>
              </a:spcBef>
              <a:spcAft>
                <a:spcPts val="0"/>
              </a:spcAft>
              <a:buClr>
                <a:schemeClr val="dk1"/>
              </a:buClr>
              <a:buSzPts val="1100"/>
              <a:buFont typeface="Arial"/>
              <a:buNone/>
            </a:pPr>
            <a:r>
              <a:rPr lang="en"/>
              <a:t>to reduce the storage size of the genomes and sequencing</a:t>
            </a:r>
            <a:endParaRPr/>
          </a:p>
          <a:p>
            <a:pPr indent="0" lvl="0" marL="0" rtl="0" algn="l">
              <a:lnSpc>
                <a:spcPct val="100000"/>
              </a:lnSpc>
              <a:spcBef>
                <a:spcPts val="0"/>
              </a:spcBef>
              <a:spcAft>
                <a:spcPts val="0"/>
              </a:spcAft>
              <a:buClr>
                <a:schemeClr val="dk1"/>
              </a:buClr>
              <a:buSzPts val="1100"/>
              <a:buFont typeface="Arial"/>
              <a:buNone/>
            </a:pPr>
            <a:r>
              <a:rPr lang="en"/>
              <a:t>data (including reads, quality scores, and metadata). In this</a:t>
            </a:r>
            <a:endParaRPr/>
          </a:p>
          <a:p>
            <a:pPr indent="0" lvl="0" marL="0" rtl="0" algn="l">
              <a:lnSpc>
                <a:spcPct val="100000"/>
              </a:lnSpc>
              <a:spcBef>
                <a:spcPts val="0"/>
              </a:spcBef>
              <a:spcAft>
                <a:spcPts val="0"/>
              </a:spcAft>
              <a:buClr>
                <a:schemeClr val="dk1"/>
              </a:buClr>
              <a:buSzPts val="1100"/>
              <a:buFont typeface="Arial"/>
              <a:buNone/>
            </a:pPr>
            <a:r>
              <a:rPr lang="en"/>
              <a:t>article we have proposed an efficient and scalable algorithm</a:t>
            </a:r>
            <a:endParaRPr/>
          </a:p>
          <a:p>
            <a:pPr indent="0" lvl="0" marL="0" rtl="0" algn="l">
              <a:lnSpc>
                <a:spcPct val="100000"/>
              </a:lnSpc>
              <a:spcBef>
                <a:spcPts val="0"/>
              </a:spcBef>
              <a:spcAft>
                <a:spcPts val="0"/>
              </a:spcAft>
              <a:buClr>
                <a:schemeClr val="dk1"/>
              </a:buClr>
              <a:buSzPts val="1100"/>
              <a:buFont typeface="Arial"/>
              <a:buNone/>
            </a:pPr>
            <a:r>
              <a:rPr lang="en"/>
              <a:t>namely FQC to compress FASTQ files. Simulation results</a:t>
            </a:r>
            <a:endParaRPr/>
          </a:p>
          <a:p>
            <a:pPr indent="0" lvl="0" marL="0" rtl="0" algn="l">
              <a:lnSpc>
                <a:spcPct val="100000"/>
              </a:lnSpc>
              <a:spcBef>
                <a:spcPts val="0"/>
              </a:spcBef>
              <a:spcAft>
                <a:spcPts val="0"/>
              </a:spcAft>
              <a:buClr>
                <a:schemeClr val="dk1"/>
              </a:buClr>
              <a:buSzPts val="1100"/>
              <a:buFont typeface="Arial"/>
              <a:buNone/>
            </a:pPr>
            <a:r>
              <a:rPr lang="en"/>
              <a:t>show that our algorithm is indeed effective, efficient, and</a:t>
            </a:r>
            <a:endParaRPr/>
          </a:p>
          <a:p>
            <a:pPr indent="0" lvl="0" marL="0" rtl="0" algn="l">
              <a:lnSpc>
                <a:spcPct val="100000"/>
              </a:lnSpc>
              <a:spcBef>
                <a:spcPts val="0"/>
              </a:spcBef>
              <a:spcAft>
                <a:spcPts val="0"/>
              </a:spcAft>
              <a:buClr>
                <a:schemeClr val="dk1"/>
              </a:buClr>
              <a:buSzPts val="1100"/>
              <a:buFont typeface="Arial"/>
              <a:buNone/>
            </a:pPr>
            <a:r>
              <a:rPr lang="en"/>
              <a:t>competitive with respect to state-of-the-art algorithms existing</a:t>
            </a:r>
            <a:endParaRPr/>
          </a:p>
          <a:p>
            <a:pPr indent="0" lvl="0" marL="0" rtl="0" algn="l">
              <a:lnSpc>
                <a:spcPct val="100000"/>
              </a:lnSpc>
              <a:spcBef>
                <a:spcPts val="0"/>
              </a:spcBef>
              <a:spcAft>
                <a:spcPts val="0"/>
              </a:spcAft>
              <a:buClr>
                <a:schemeClr val="dk1"/>
              </a:buClr>
              <a:buSzPts val="1100"/>
              <a:buFont typeface="Arial"/>
              <a:buNone/>
            </a:pPr>
            <a:r>
              <a:rPr lang="en"/>
              <a:t>in the domain of FASTQ file compression.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caf86de65d_1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caf86de65d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afeaaf257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cafeaaf257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afeaaf257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cafeaaf257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Randomly selected snippets of genome is taken at time.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afeaaf257_0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cafeaaf257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Explain DNA properties.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6"/>
          <p:cNvSpPr txBox="1"/>
          <p:nvPr>
            <p:ph type="title"/>
          </p:nvPr>
        </p:nvSpPr>
        <p:spPr>
          <a:xfrm>
            <a:off x="457200" y="205978"/>
            <a:ext cx="8229600" cy="8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4" name="Google Shape;64;p16"/>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sz="1400"/>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 name="Google Shape;65;p16"/>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6"/>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 name="Google Shape;67;p1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descr="C:\Users\rajsekar\Pictures\ECE LOGO.jpg" id="68" name="Google Shape;68;p16"/>
          <p:cNvPicPr preferRelativeResize="0"/>
          <p:nvPr/>
        </p:nvPicPr>
        <p:blipFill rotWithShape="1">
          <a:blip r:embed="rId2">
            <a:alphaModFix/>
          </a:blip>
          <a:srcRect b="0" l="0" r="0" t="0"/>
          <a:stretch/>
        </p:blipFill>
        <p:spPr>
          <a:xfrm>
            <a:off x="8077200" y="0"/>
            <a:ext cx="800100" cy="800100"/>
          </a:xfrm>
          <a:prstGeom prst="rect">
            <a:avLst/>
          </a:prstGeom>
          <a:noFill/>
          <a:ln>
            <a:noFill/>
          </a:ln>
        </p:spPr>
      </p:pic>
      <p:pic>
        <p:nvPicPr>
          <p:cNvPr descr="pes logo.png" id="69" name="Google Shape;69;p16"/>
          <p:cNvPicPr preferRelativeResize="0"/>
          <p:nvPr/>
        </p:nvPicPr>
        <p:blipFill rotWithShape="1">
          <a:blip r:embed="rId3">
            <a:alphaModFix/>
          </a:blip>
          <a:srcRect b="0" l="0" r="0" t="0"/>
          <a:stretch/>
        </p:blipFill>
        <p:spPr>
          <a:xfrm>
            <a:off x="0" y="0"/>
            <a:ext cx="857250" cy="8572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5" name="Google Shape;7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 name="Shape 76"/>
        <p:cNvGrpSpPr/>
        <p:nvPr/>
      </p:nvGrpSpPr>
      <p:grpSpPr>
        <a:xfrm>
          <a:off x="0" y="0"/>
          <a:ext cx="0" cy="0"/>
          <a:chOff x="0" y="0"/>
          <a:chExt cx="0" cy="0"/>
        </a:xfrm>
      </p:grpSpPr>
      <p:sp>
        <p:nvSpPr>
          <p:cNvPr id="77" name="Google Shape;7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8" name="Google Shape;78;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9" name="Google Shape;79;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0" name="Google Shape;8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3" name="Google Shape;83;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4" name="Google Shape;8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7" name="Google Shape;8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1" name="Google Shape;91;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2" name="Google Shape;92;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3" name="Google Shape;93;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96" name="Google Shape;9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sp>
        <p:nvSpPr>
          <p:cNvPr id="98" name="Google Shape;98;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9" name="Google Shape;99;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00" name="Google Shape;10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6"/>
          <p:cNvSpPr txBox="1"/>
          <p:nvPr>
            <p:ph type="ctrTitle"/>
          </p:nvPr>
        </p:nvSpPr>
        <p:spPr>
          <a:xfrm>
            <a:off x="685804" y="1457671"/>
            <a:ext cx="7772400" cy="620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 sz="2400"/>
              <a:t>Algorithms and Compression Techniques For Genome Sequencing</a:t>
            </a:r>
            <a:endParaRPr sz="2400"/>
          </a:p>
        </p:txBody>
      </p:sp>
      <p:pic>
        <p:nvPicPr>
          <p:cNvPr id="109" name="Google Shape;109;p26"/>
          <p:cNvPicPr preferRelativeResize="0"/>
          <p:nvPr/>
        </p:nvPicPr>
        <p:blipFill rotWithShape="1">
          <a:blip r:embed="rId3">
            <a:alphaModFix/>
          </a:blip>
          <a:srcRect b="0" l="0" r="0" t="0"/>
          <a:stretch/>
        </p:blipFill>
        <p:spPr>
          <a:xfrm>
            <a:off x="349854" y="469763"/>
            <a:ext cx="640080" cy="642938"/>
          </a:xfrm>
          <a:prstGeom prst="rect">
            <a:avLst/>
          </a:prstGeom>
          <a:noFill/>
          <a:ln>
            <a:noFill/>
          </a:ln>
        </p:spPr>
      </p:pic>
      <p:sp>
        <p:nvSpPr>
          <p:cNvPr id="110" name="Google Shape;11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11" name="Google Shape;111;p26"/>
          <p:cNvSpPr txBox="1"/>
          <p:nvPr>
            <p:ph idx="1" type="subTitle"/>
          </p:nvPr>
        </p:nvSpPr>
        <p:spPr>
          <a:xfrm>
            <a:off x="989934" y="2422745"/>
            <a:ext cx="6400800" cy="7548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3200"/>
              <a:buNone/>
            </a:pPr>
            <a:r>
              <a:rPr lang="en" sz="1300"/>
              <a:t>Department of Electrical Engineering, IIT Hyderabad</a:t>
            </a:r>
            <a:endParaRPr sz="1300"/>
          </a:p>
          <a:p>
            <a:pPr indent="0" lvl="0" marL="0" rtl="0" algn="ctr">
              <a:lnSpc>
                <a:spcPct val="100000"/>
              </a:lnSpc>
              <a:spcBef>
                <a:spcPts val="0"/>
              </a:spcBef>
              <a:spcAft>
                <a:spcPts val="0"/>
              </a:spcAft>
              <a:buSzPts val="3200"/>
              <a:buNone/>
            </a:pPr>
            <a:r>
              <a:t/>
            </a:r>
            <a:endParaRPr sz="2000"/>
          </a:p>
          <a:p>
            <a:pPr indent="0" lvl="0" marL="0" rtl="0" algn="ctr">
              <a:lnSpc>
                <a:spcPct val="100000"/>
              </a:lnSpc>
              <a:spcBef>
                <a:spcPts val="0"/>
              </a:spcBef>
              <a:spcAft>
                <a:spcPts val="0"/>
              </a:spcAft>
              <a:buSzPts val="3200"/>
              <a:buNone/>
            </a:pPr>
            <a:r>
              <a:rPr b="1" i="1" lang="en" sz="1200">
                <a:solidFill>
                  <a:schemeClr val="dk1"/>
                </a:solidFill>
              </a:rPr>
              <a:t>          under the guidance of</a:t>
            </a:r>
            <a:endParaRPr b="1" sz="1200">
              <a:solidFill>
                <a:schemeClr val="dk1"/>
              </a:solidFill>
            </a:endParaRPr>
          </a:p>
          <a:p>
            <a:pPr indent="0" lvl="0" marL="0" rtl="0" algn="ctr">
              <a:lnSpc>
                <a:spcPct val="100000"/>
              </a:lnSpc>
              <a:spcBef>
                <a:spcPts val="0"/>
              </a:spcBef>
              <a:spcAft>
                <a:spcPts val="0"/>
              </a:spcAft>
              <a:buSzPts val="3200"/>
              <a:buNone/>
            </a:pPr>
            <a:r>
              <a:t/>
            </a:r>
            <a:endParaRPr b="1" sz="1200">
              <a:solidFill>
                <a:schemeClr val="dk1"/>
              </a:solidFill>
            </a:endParaRPr>
          </a:p>
          <a:p>
            <a:pPr indent="0" lvl="0" marL="0" rtl="0" algn="ctr">
              <a:lnSpc>
                <a:spcPct val="100000"/>
              </a:lnSpc>
              <a:spcBef>
                <a:spcPts val="0"/>
              </a:spcBef>
              <a:spcAft>
                <a:spcPts val="0"/>
              </a:spcAft>
              <a:buSzPts val="3200"/>
              <a:buNone/>
            </a:pPr>
            <a:r>
              <a:t/>
            </a:r>
            <a:endParaRPr b="1" sz="1200">
              <a:solidFill>
                <a:schemeClr val="dk1"/>
              </a:solidFill>
            </a:endParaRPr>
          </a:p>
        </p:txBody>
      </p:sp>
      <p:sp>
        <p:nvSpPr>
          <p:cNvPr id="112" name="Google Shape;112;p26"/>
          <p:cNvSpPr txBox="1"/>
          <p:nvPr/>
        </p:nvSpPr>
        <p:spPr>
          <a:xfrm>
            <a:off x="2554081" y="3351727"/>
            <a:ext cx="3684000" cy="1142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Dr. </a:t>
            </a:r>
            <a:r>
              <a:rPr b="1" lang="en" sz="1100">
                <a:solidFill>
                  <a:schemeClr val="dk1"/>
                </a:solidFill>
              </a:rPr>
              <a:t>Shashank Vatedka</a:t>
            </a:r>
            <a:endParaRPr/>
          </a:p>
          <a:p>
            <a:pPr indent="0" lvl="0" marL="0" marR="0" rtl="0" algn="ctr">
              <a:lnSpc>
                <a:spcPct val="100000"/>
              </a:lnSpc>
              <a:spcBef>
                <a:spcPts val="0"/>
              </a:spcBef>
              <a:spcAft>
                <a:spcPts val="0"/>
              </a:spcAft>
              <a:buClr>
                <a:srgbClr val="000000"/>
              </a:buClr>
              <a:buSzPts val="1100"/>
              <a:buFont typeface="Arial"/>
              <a:buNone/>
            </a:pPr>
            <a:r>
              <a:rPr b="1" lang="en" sz="1150">
                <a:solidFill>
                  <a:srgbClr val="222222"/>
                </a:solidFill>
                <a:highlight>
                  <a:srgbClr val="FFFFFF"/>
                </a:highlight>
              </a:rPr>
              <a:t>Assistant</a:t>
            </a:r>
            <a:r>
              <a:rPr lang="en" sz="1150">
                <a:solidFill>
                  <a:srgbClr val="222222"/>
                </a:solidFill>
                <a:highlight>
                  <a:srgbClr val="FFFFFF"/>
                </a:highlight>
              </a:rPr>
              <a:t> </a:t>
            </a:r>
            <a:r>
              <a:rPr b="1" i="0" lang="en" sz="1100" u="none" cap="none" strike="noStrike">
                <a:solidFill>
                  <a:schemeClr val="dk1"/>
                </a:solidFill>
                <a:latin typeface="Arial"/>
                <a:ea typeface="Arial"/>
                <a:cs typeface="Arial"/>
                <a:sym typeface="Arial"/>
              </a:rPr>
              <a:t>Professor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Department of Electrical Engineering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Indian Institute of Technology, Hyderabad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Kandi, Sangareddy, Telengana 502285</a:t>
            </a:r>
            <a:br>
              <a:rPr b="1" i="0" lang="en" sz="2400" u="none" cap="none" strike="noStrike">
                <a:solidFill>
                  <a:srgbClr val="000000"/>
                </a:solidFill>
                <a:latin typeface="Arial"/>
                <a:ea typeface="Arial"/>
                <a:cs typeface="Arial"/>
                <a:sym typeface="Arial"/>
              </a:rPr>
            </a:b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197" name="Google Shape;197;p35"/>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198" name="Google Shape;198;p35"/>
          <p:cNvSpPr txBox="1"/>
          <p:nvPr/>
        </p:nvSpPr>
        <p:spPr>
          <a:xfrm>
            <a:off x="2154400" y="620375"/>
            <a:ext cx="649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t>FASTQ FILE READ</a:t>
            </a:r>
            <a:endParaRPr sz="2100"/>
          </a:p>
        </p:txBody>
      </p:sp>
      <p:sp>
        <p:nvSpPr>
          <p:cNvPr id="199" name="Google Shape;199;p35"/>
          <p:cNvSpPr txBox="1"/>
          <p:nvPr/>
        </p:nvSpPr>
        <p:spPr>
          <a:xfrm>
            <a:off x="651600" y="3773000"/>
            <a:ext cx="64971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Sequencing read is encoded in FASTQ format(lines of information)</a:t>
            </a:r>
            <a:endParaRPr sz="1200"/>
          </a:p>
          <a:p>
            <a:pPr indent="-304800" lvl="1" marL="914400" rtl="0" algn="l">
              <a:spcBef>
                <a:spcPts val="0"/>
              </a:spcBef>
              <a:spcAft>
                <a:spcPts val="0"/>
              </a:spcAft>
              <a:buSzPts val="1200"/>
              <a:buChar char="○"/>
            </a:pPr>
            <a:r>
              <a:rPr b="1" lang="en" sz="1200"/>
              <a:t>Name : </a:t>
            </a:r>
            <a:r>
              <a:rPr lang="en" sz="1200"/>
              <a:t>M</a:t>
            </a:r>
            <a:r>
              <a:rPr lang="en" sz="1200"/>
              <a:t>etadata information</a:t>
            </a:r>
            <a:endParaRPr sz="1200"/>
          </a:p>
          <a:p>
            <a:pPr indent="-304800" lvl="1" marL="914400" rtl="0" algn="l">
              <a:spcBef>
                <a:spcPts val="0"/>
              </a:spcBef>
              <a:spcAft>
                <a:spcPts val="0"/>
              </a:spcAft>
              <a:buSzPts val="1200"/>
              <a:buChar char="○"/>
            </a:pPr>
            <a:r>
              <a:rPr b="1" lang="en" sz="1200"/>
              <a:t>Sequence </a:t>
            </a:r>
            <a:r>
              <a:rPr lang="en" sz="1200"/>
              <a:t>: R</a:t>
            </a:r>
            <a:r>
              <a:rPr lang="en" sz="1200"/>
              <a:t>aw sequence</a:t>
            </a:r>
            <a:endParaRPr sz="1200"/>
          </a:p>
          <a:p>
            <a:pPr indent="-304800" lvl="1" marL="914400" rtl="0" algn="l">
              <a:spcBef>
                <a:spcPts val="0"/>
              </a:spcBef>
              <a:spcAft>
                <a:spcPts val="0"/>
              </a:spcAft>
              <a:buSzPts val="1200"/>
              <a:buChar char="○"/>
            </a:pPr>
            <a:r>
              <a:rPr b="1" lang="en" sz="1200"/>
              <a:t>Base quality : </a:t>
            </a:r>
            <a:r>
              <a:rPr lang="en" sz="1200"/>
              <a:t>C</a:t>
            </a:r>
            <a:r>
              <a:rPr lang="en" sz="1200"/>
              <a:t>orresponding base quality of characters to sequence.</a:t>
            </a:r>
            <a:endParaRPr sz="1200"/>
          </a:p>
        </p:txBody>
      </p:sp>
      <p:sp>
        <p:nvSpPr>
          <p:cNvPr id="200" name="Google Shape;200;p35"/>
          <p:cNvSpPr txBox="1"/>
          <p:nvPr/>
        </p:nvSpPr>
        <p:spPr>
          <a:xfrm>
            <a:off x="1545300" y="1297150"/>
            <a:ext cx="22500" cy="3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1" name="Google Shape;201;p35"/>
          <p:cNvSpPr txBox="1"/>
          <p:nvPr/>
        </p:nvSpPr>
        <p:spPr>
          <a:xfrm>
            <a:off x="592700" y="1217900"/>
            <a:ext cx="7474200" cy="21240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chemeClr val="accent2"/>
                </a:solidFill>
                <a:highlight>
                  <a:srgbClr val="FFFFFF"/>
                </a:highlight>
                <a:latin typeface="Courier New"/>
                <a:ea typeface="Courier New"/>
                <a:cs typeface="Courier New"/>
                <a:sym typeface="Courier New"/>
              </a:rPr>
              <a:t>NAME-</a:t>
            </a:r>
            <a:r>
              <a:rPr lang="en" sz="1050">
                <a:solidFill>
                  <a:schemeClr val="accent2"/>
                </a:solidFill>
                <a:highlight>
                  <a:srgbClr val="FFFFFF"/>
                </a:highlight>
                <a:latin typeface="Courier New"/>
                <a:ea typeface="Courier New"/>
                <a:cs typeface="Courier New"/>
                <a:sym typeface="Courier New"/>
              </a:rPr>
              <a:t>@ERR266411.1 HS18_09233:8:1307:10911:3848#168/1',</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a:t>
            </a:r>
            <a:r>
              <a:rPr b="1" lang="en" sz="1050">
                <a:solidFill>
                  <a:schemeClr val="accent2"/>
                </a:solidFill>
                <a:highlight>
                  <a:srgbClr val="FFFFFF"/>
                </a:highlight>
                <a:latin typeface="Courier New"/>
                <a:ea typeface="Courier New"/>
                <a:cs typeface="Courier New"/>
                <a:sym typeface="Courier New"/>
              </a:rPr>
              <a:t>SEQUENCE-</a:t>
            </a:r>
            <a:r>
              <a:rPr lang="en" sz="1050">
                <a:solidFill>
                  <a:schemeClr val="accent2"/>
                </a:solidFill>
                <a:highlight>
                  <a:srgbClr val="FFFFFF"/>
                </a:highlight>
                <a:latin typeface="Courier New"/>
                <a:ea typeface="Courier New"/>
                <a:cs typeface="Courier New"/>
                <a:sym typeface="Courier New"/>
              </a:rPr>
              <a:t>'TAAACAAGCAGTAGTAATTCCTGCTTTATCAAGATAATTTTTCGACTCATCAGAAATATCCGAAAGTGTTAACTTCTGCGTCATGGAAGCGATAAAACTC',</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050">
                <a:solidFill>
                  <a:schemeClr val="accent2"/>
                </a:solidFill>
                <a:highlight>
                  <a:srgbClr val="FFFFFF"/>
                </a:highlight>
                <a:latin typeface="Courier New"/>
                <a:ea typeface="Courier New"/>
                <a:cs typeface="Courier New"/>
                <a:sym typeface="Courier New"/>
              </a:rPr>
              <a:t>IGNORE-</a:t>
            </a:r>
            <a:r>
              <a:rPr lang="en" sz="1050">
                <a:solidFill>
                  <a:schemeClr val="accent2"/>
                </a:solidFill>
                <a:highlight>
                  <a:srgbClr val="FFFFFF"/>
                </a:highlight>
                <a:latin typeface="Courier New"/>
                <a:ea typeface="Courier New"/>
                <a:cs typeface="Courier New"/>
                <a:sym typeface="Courier New"/>
              </a:rPr>
              <a:t>'+',</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050">
                <a:solidFill>
                  <a:schemeClr val="accent2"/>
                </a:solidFill>
                <a:highlight>
                  <a:srgbClr val="FFFFFF"/>
                </a:highlight>
                <a:latin typeface="Courier New"/>
                <a:ea typeface="Courier New"/>
                <a:cs typeface="Courier New"/>
                <a:sym typeface="Courier New"/>
              </a:rPr>
              <a:t> BASE_QUALITY-</a:t>
            </a:r>
            <a:r>
              <a:rPr lang="en" sz="1050">
                <a:solidFill>
                  <a:schemeClr val="accent2"/>
                </a:solidFill>
                <a:highlight>
                  <a:srgbClr val="FFFFFF"/>
                </a:highlight>
                <a:latin typeface="Courier New"/>
                <a:ea typeface="Courier New"/>
                <a:cs typeface="Courier New"/>
                <a:sym typeface="Courier New"/>
              </a:rPr>
              <a:t>'B@DFEFFFGEGGGHEHGHGHGGGGHIFGFIFHICFGHGHGJGHFGHGIHEHGGHJGFEFHGHEGGHHGHIFGFGDIFGGFGGGFHGGGHGGGAGIFGGCG',</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207" name="Google Shape;207;p36"/>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208" name="Google Shape;208;p36"/>
          <p:cNvSpPr txBox="1"/>
          <p:nvPr/>
        </p:nvSpPr>
        <p:spPr>
          <a:xfrm>
            <a:off x="2154400" y="620375"/>
            <a:ext cx="6497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t>Meta data compression</a:t>
            </a:r>
            <a:endParaRPr sz="2100"/>
          </a:p>
        </p:txBody>
      </p:sp>
      <p:sp>
        <p:nvSpPr>
          <p:cNvPr id="209" name="Google Shape;209;p36"/>
          <p:cNvSpPr txBox="1"/>
          <p:nvPr/>
        </p:nvSpPr>
        <p:spPr>
          <a:xfrm>
            <a:off x="1545300" y="1297150"/>
            <a:ext cx="22500" cy="3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0" name="Google Shape;210;p36"/>
          <p:cNvSpPr txBox="1"/>
          <p:nvPr/>
        </p:nvSpPr>
        <p:spPr>
          <a:xfrm>
            <a:off x="592700" y="1217900"/>
            <a:ext cx="7474200" cy="1154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chemeClr val="accent2"/>
                </a:solidFill>
                <a:highlight>
                  <a:srgbClr val="FFFFFF"/>
                </a:highlight>
                <a:latin typeface="Courier New"/>
                <a:ea typeface="Courier New"/>
                <a:cs typeface="Courier New"/>
                <a:sym typeface="Courier New"/>
              </a:rPr>
              <a:t>NAME-</a:t>
            </a:r>
            <a:r>
              <a:rPr lang="en" sz="1050">
                <a:solidFill>
                  <a:schemeClr val="accent2"/>
                </a:solidFill>
                <a:highlight>
                  <a:srgbClr val="FFFFFF"/>
                </a:highlight>
                <a:latin typeface="Courier New"/>
                <a:ea typeface="Courier New"/>
                <a:cs typeface="Courier New"/>
                <a:sym typeface="Courier New"/>
              </a:rPr>
              <a:t>@ERR266411.1 HS18_09233:8:1307:10911:3848#168/1',</a:t>
            </a:r>
            <a:endParaRPr sz="1050">
              <a:solidFill>
                <a:schemeClr val="accent2"/>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 redundant information is utilised for meta data compression.</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7"/>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216" name="Google Shape;216;p37"/>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217" name="Google Shape;217;p37"/>
          <p:cNvSpPr txBox="1"/>
          <p:nvPr/>
        </p:nvSpPr>
        <p:spPr>
          <a:xfrm>
            <a:off x="1221850" y="305075"/>
            <a:ext cx="649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Base Quality Read In FASTQ Format</a:t>
            </a:r>
            <a:endParaRPr sz="2400"/>
          </a:p>
        </p:txBody>
      </p:sp>
      <p:pic>
        <p:nvPicPr>
          <p:cNvPr id="218" name="Google Shape;218;p37"/>
          <p:cNvPicPr preferRelativeResize="0"/>
          <p:nvPr/>
        </p:nvPicPr>
        <p:blipFill rotWithShape="1">
          <a:blip r:embed="rId4">
            <a:alphaModFix/>
          </a:blip>
          <a:srcRect b="52066" l="0" r="0" t="31346"/>
          <a:stretch/>
        </p:blipFill>
        <p:spPr>
          <a:xfrm>
            <a:off x="381625" y="1770825"/>
            <a:ext cx="7557325" cy="582649"/>
          </a:xfrm>
          <a:prstGeom prst="rect">
            <a:avLst/>
          </a:prstGeom>
          <a:noFill/>
          <a:ln>
            <a:noFill/>
          </a:ln>
        </p:spPr>
      </p:pic>
      <p:sp>
        <p:nvSpPr>
          <p:cNvPr id="219" name="Google Shape;219;p37"/>
          <p:cNvSpPr txBox="1"/>
          <p:nvPr/>
        </p:nvSpPr>
        <p:spPr>
          <a:xfrm>
            <a:off x="604000" y="2353475"/>
            <a:ext cx="698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0" name="Google Shape;220;p37"/>
          <p:cNvSpPr txBox="1"/>
          <p:nvPr/>
        </p:nvSpPr>
        <p:spPr>
          <a:xfrm>
            <a:off x="891425" y="859175"/>
            <a:ext cx="7202400" cy="563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Example of base </a:t>
            </a:r>
            <a:r>
              <a:rPr lang="en" sz="1200"/>
              <a:t>quality</a:t>
            </a:r>
            <a:r>
              <a:rPr lang="en" sz="1200"/>
              <a:t> read:</a:t>
            </a:r>
            <a:endParaRPr sz="1200"/>
          </a:p>
          <a:p>
            <a:pPr indent="0" lvl="0" marL="0" rtl="0" algn="l">
              <a:spcBef>
                <a:spcPts val="0"/>
              </a:spcBef>
              <a:spcAft>
                <a:spcPts val="0"/>
              </a:spcAft>
              <a:buNone/>
            </a:pPr>
            <a:r>
              <a:rPr lang="en" sz="1200"/>
              <a:t>Characters in base quality match up with corresponding characters in sequence line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rPr lang="en" sz="1200">
                <a:solidFill>
                  <a:schemeClr val="dk1"/>
                </a:solidFill>
              </a:rPr>
              <a:t>Base quality is calculated using this formula</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Q = -10 log10(p)</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Where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Q is base quality</a:t>
            </a:r>
            <a:endParaRPr sz="1200">
              <a:solidFill>
                <a:schemeClr val="dk1"/>
              </a:solidFill>
            </a:endParaRPr>
          </a:p>
          <a:p>
            <a:pPr indent="0" lvl="0" marL="0" rtl="0" algn="l">
              <a:spcBef>
                <a:spcPts val="0"/>
              </a:spcBef>
              <a:spcAft>
                <a:spcPts val="0"/>
              </a:spcAft>
              <a:buNone/>
            </a:pPr>
            <a:r>
              <a:rPr lang="en" sz="1200">
                <a:solidFill>
                  <a:schemeClr val="dk1"/>
                </a:solidFill>
              </a:rPr>
              <a:t>p is probability that the base call is incorrect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Example:</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Q = 10 implies 1 in 10 chance call is incorrect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Q = 20 implies 1 in 100 chance call is incorrect</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226" name="Google Shape;226;p38"/>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pic>
        <p:nvPicPr>
          <p:cNvPr id="227" name="Google Shape;227;p38"/>
          <p:cNvPicPr preferRelativeResize="0"/>
          <p:nvPr/>
        </p:nvPicPr>
        <p:blipFill rotWithShape="1">
          <a:blip r:embed="rId4">
            <a:alphaModFix/>
          </a:blip>
          <a:srcRect b="22823" l="0" r="68554" t="35685"/>
          <a:stretch/>
        </p:blipFill>
        <p:spPr>
          <a:xfrm>
            <a:off x="1526975" y="652975"/>
            <a:ext cx="5163600" cy="3728800"/>
          </a:xfrm>
          <a:prstGeom prst="rect">
            <a:avLst/>
          </a:prstGeom>
          <a:noFill/>
          <a:ln>
            <a:noFill/>
          </a:ln>
        </p:spPr>
      </p:pic>
      <p:sp>
        <p:nvSpPr>
          <p:cNvPr id="228" name="Google Shape;228;p38"/>
          <p:cNvSpPr txBox="1"/>
          <p:nvPr/>
        </p:nvSpPr>
        <p:spPr>
          <a:xfrm>
            <a:off x="1678800" y="120550"/>
            <a:ext cx="5786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BASE QUALITIES:</a:t>
            </a:r>
            <a:endParaRPr sz="2400"/>
          </a:p>
          <a:p>
            <a:pPr indent="0" lvl="0" marL="0" rtl="0" algn="l">
              <a:spcBef>
                <a:spcPts val="0"/>
              </a:spcBef>
              <a:spcAft>
                <a:spcPts val="0"/>
              </a:spcAft>
              <a:buNone/>
            </a:pPr>
            <a:r>
              <a:t/>
            </a:r>
            <a:endParaRPr sz="2400"/>
          </a:p>
        </p:txBody>
      </p:sp>
      <p:sp>
        <p:nvSpPr>
          <p:cNvPr id="229" name="Google Shape;229;p38"/>
          <p:cNvSpPr txBox="1"/>
          <p:nvPr/>
        </p:nvSpPr>
        <p:spPr>
          <a:xfrm>
            <a:off x="816675" y="4299650"/>
            <a:ext cx="57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Usual ASCII encoding is phred+33</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235" name="Google Shape;235;p39"/>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236" name="Google Shape;236;p39"/>
          <p:cNvSpPr txBox="1"/>
          <p:nvPr/>
        </p:nvSpPr>
        <p:spPr>
          <a:xfrm>
            <a:off x="1229475" y="3905125"/>
            <a:ext cx="64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7" name="Google Shape;237;p39"/>
          <p:cNvSpPr txBox="1"/>
          <p:nvPr/>
        </p:nvSpPr>
        <p:spPr>
          <a:xfrm>
            <a:off x="960400" y="343175"/>
            <a:ext cx="6497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t>Read Alignment Problem</a:t>
            </a:r>
            <a:endParaRPr sz="2400"/>
          </a:p>
        </p:txBody>
      </p:sp>
      <p:sp>
        <p:nvSpPr>
          <p:cNvPr id="238" name="Google Shape;238;p39"/>
          <p:cNvSpPr txBox="1"/>
          <p:nvPr/>
        </p:nvSpPr>
        <p:spPr>
          <a:xfrm>
            <a:off x="636125" y="1137850"/>
            <a:ext cx="6497100" cy="1847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Reading the very long sequence of genome is very challenging.</a:t>
            </a:r>
            <a:endParaRPr sz="1200"/>
          </a:p>
          <a:p>
            <a:pPr indent="-304800" lvl="0" marL="457200" rtl="0" algn="l">
              <a:spcBef>
                <a:spcPts val="0"/>
              </a:spcBef>
              <a:spcAft>
                <a:spcPts val="0"/>
              </a:spcAft>
              <a:buSzPts val="1200"/>
              <a:buChar char="●"/>
            </a:pPr>
            <a:r>
              <a:rPr lang="en" sz="1200"/>
              <a:t>Even unrelated humans have genome similarity upto 99 percent.</a:t>
            </a:r>
            <a:endParaRPr sz="1200"/>
          </a:p>
          <a:p>
            <a:pPr indent="-304800" lvl="0" marL="457200" rtl="0" algn="l">
              <a:spcBef>
                <a:spcPts val="0"/>
              </a:spcBef>
              <a:spcAft>
                <a:spcPts val="0"/>
              </a:spcAft>
              <a:buSzPts val="1200"/>
              <a:buChar char="●"/>
            </a:pPr>
            <a:r>
              <a:rPr lang="en" sz="1200"/>
              <a:t>The size of sequencing read is very less </a:t>
            </a:r>
            <a:r>
              <a:rPr lang="en" sz="1200"/>
              <a:t>compared</a:t>
            </a:r>
            <a:r>
              <a:rPr lang="en" sz="1200"/>
              <a:t> to overall genome sequencing length.</a:t>
            </a:r>
            <a:endParaRPr sz="1200"/>
          </a:p>
          <a:p>
            <a:pPr indent="-304800" lvl="0" marL="457200" rtl="0" algn="l">
              <a:spcBef>
                <a:spcPts val="0"/>
              </a:spcBef>
              <a:spcAft>
                <a:spcPts val="0"/>
              </a:spcAft>
              <a:buSzPts val="1200"/>
              <a:buChar char="●"/>
            </a:pPr>
            <a:r>
              <a:rPr lang="en" sz="1200"/>
              <a:t>The read alignment of DNA sequences can be done using 2 methods-</a:t>
            </a:r>
            <a:endParaRPr sz="1200"/>
          </a:p>
          <a:p>
            <a:pPr indent="-304800" lvl="1" marL="914400" rtl="0" algn="l">
              <a:spcBef>
                <a:spcPts val="0"/>
              </a:spcBef>
              <a:spcAft>
                <a:spcPts val="0"/>
              </a:spcAft>
              <a:buSzPts val="1200"/>
              <a:buChar char="○"/>
            </a:pPr>
            <a:r>
              <a:rPr lang="en" sz="1200"/>
              <a:t>With reference </a:t>
            </a:r>
            <a:endParaRPr sz="1200"/>
          </a:p>
          <a:p>
            <a:pPr indent="-304800" lvl="1" marL="914400" rtl="0" algn="l">
              <a:spcBef>
                <a:spcPts val="0"/>
              </a:spcBef>
              <a:spcAft>
                <a:spcPts val="0"/>
              </a:spcAft>
              <a:buSzPts val="1200"/>
              <a:buChar char="○"/>
            </a:pPr>
            <a:r>
              <a:rPr lang="en" sz="1200"/>
              <a:t>Without reference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244" name="Google Shape;244;p40"/>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245" name="Google Shape;245;p40"/>
          <p:cNvSpPr txBox="1"/>
          <p:nvPr/>
        </p:nvSpPr>
        <p:spPr>
          <a:xfrm>
            <a:off x="1229475" y="3905125"/>
            <a:ext cx="64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6" name="Google Shape;246;p40"/>
          <p:cNvSpPr txBox="1"/>
          <p:nvPr/>
        </p:nvSpPr>
        <p:spPr>
          <a:xfrm>
            <a:off x="1007575" y="822350"/>
            <a:ext cx="6497100" cy="1847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a:solidFill>
                  <a:schemeClr val="dk1"/>
                </a:solidFill>
              </a:rPr>
              <a:t>Genome sequence can be encoded as a string containing characters from the alphabet {A,G,T,C}.</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The ability to write a genome as a </a:t>
            </a:r>
            <a:r>
              <a:rPr lang="en" sz="1200">
                <a:solidFill>
                  <a:schemeClr val="dk1"/>
                </a:solidFill>
              </a:rPr>
              <a:t>string of characters helps in analyzing it using computational methods.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So,sequencing using string is done -data structure algorithms are used.</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Naive Exact matching</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Boyer Moore algorithm</a:t>
            </a:r>
            <a:endParaRPr sz="1200">
              <a:solidFill>
                <a:schemeClr val="dk1"/>
              </a:solidFill>
            </a:endParaRPr>
          </a:p>
          <a:p>
            <a:pPr indent="0" lvl="0" marL="0" rtl="0" algn="l">
              <a:spcBef>
                <a:spcPts val="0"/>
              </a:spcBef>
              <a:spcAft>
                <a:spcPts val="0"/>
              </a:spcAft>
              <a:buNone/>
            </a:pPr>
            <a:r>
              <a:t/>
            </a:r>
            <a:endParaRPr sz="2400"/>
          </a:p>
        </p:txBody>
      </p:sp>
      <p:pic>
        <p:nvPicPr>
          <p:cNvPr id="247" name="Google Shape;247;p40"/>
          <p:cNvPicPr preferRelativeResize="0"/>
          <p:nvPr/>
        </p:nvPicPr>
        <p:blipFill rotWithShape="1">
          <a:blip r:embed="rId4">
            <a:alphaModFix/>
          </a:blip>
          <a:srcRect b="21288" l="1263" r="0" t="19725"/>
          <a:stretch/>
        </p:blipFill>
        <p:spPr>
          <a:xfrm>
            <a:off x="1451923" y="2430050"/>
            <a:ext cx="5862876" cy="2626774"/>
          </a:xfrm>
          <a:prstGeom prst="rect">
            <a:avLst/>
          </a:prstGeom>
          <a:noFill/>
          <a:ln>
            <a:noFill/>
          </a:ln>
        </p:spPr>
      </p:pic>
      <p:sp>
        <p:nvSpPr>
          <p:cNvPr id="248" name="Google Shape;248;p40"/>
          <p:cNvSpPr txBox="1"/>
          <p:nvPr/>
        </p:nvSpPr>
        <p:spPr>
          <a:xfrm>
            <a:off x="937275" y="305225"/>
            <a:ext cx="67716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t>Algorithms for Sequencing Genome Data</a:t>
            </a:r>
            <a:endParaRPr sz="2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254" name="Google Shape;254;p41"/>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255" name="Google Shape;255;p41"/>
          <p:cNvSpPr txBox="1"/>
          <p:nvPr/>
        </p:nvSpPr>
        <p:spPr>
          <a:xfrm>
            <a:off x="2154400" y="1184350"/>
            <a:ext cx="64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6" name="Google Shape;256;p41"/>
          <p:cNvSpPr txBox="1"/>
          <p:nvPr/>
        </p:nvSpPr>
        <p:spPr>
          <a:xfrm>
            <a:off x="1451225" y="297575"/>
            <a:ext cx="5786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400">
                <a:solidFill>
                  <a:schemeClr val="dk1"/>
                </a:solidFill>
              </a:rPr>
              <a:t>Naive Exact Matching</a:t>
            </a:r>
            <a:endParaRPr sz="2400"/>
          </a:p>
        </p:txBody>
      </p:sp>
      <p:sp>
        <p:nvSpPr>
          <p:cNvPr id="257" name="Google Shape;257;p41"/>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304800" lvl="0" marL="457200" rtl="0" algn="l">
              <a:lnSpc>
                <a:spcPct val="100000"/>
              </a:lnSpc>
              <a:spcBef>
                <a:spcPts val="360"/>
              </a:spcBef>
              <a:spcAft>
                <a:spcPts val="0"/>
              </a:spcAft>
              <a:buClr>
                <a:schemeClr val="dk1"/>
              </a:buClr>
              <a:buSzPts val="1200"/>
              <a:buChar char="●"/>
            </a:pPr>
            <a:r>
              <a:rPr lang="en" sz="1200">
                <a:solidFill>
                  <a:schemeClr val="dk1"/>
                </a:solidFill>
              </a:rPr>
              <a:t>Exact Matching is a computational method of matching a pattern P to the text T exactly.</a:t>
            </a:r>
            <a:endParaRPr sz="12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263" name="Google Shape;263;p42"/>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264" name="Google Shape;264;p42"/>
          <p:cNvSpPr txBox="1"/>
          <p:nvPr/>
        </p:nvSpPr>
        <p:spPr>
          <a:xfrm>
            <a:off x="2154400" y="1184350"/>
            <a:ext cx="64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5" name="Google Shape;265;p42"/>
          <p:cNvSpPr txBox="1"/>
          <p:nvPr/>
        </p:nvSpPr>
        <p:spPr>
          <a:xfrm>
            <a:off x="1451225" y="297575"/>
            <a:ext cx="5786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400">
                <a:solidFill>
                  <a:schemeClr val="dk1"/>
                </a:solidFill>
              </a:rPr>
              <a:t>Naive Exact Matching</a:t>
            </a:r>
            <a:endParaRPr sz="2400"/>
          </a:p>
        </p:txBody>
      </p:sp>
      <p:sp>
        <p:nvSpPr>
          <p:cNvPr id="266" name="Google Shape;266;p4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304800" lvl="0" marL="457200" rtl="0" algn="l">
              <a:lnSpc>
                <a:spcPct val="100000"/>
              </a:lnSpc>
              <a:spcBef>
                <a:spcPts val="360"/>
              </a:spcBef>
              <a:spcAft>
                <a:spcPts val="0"/>
              </a:spcAft>
              <a:buClr>
                <a:schemeClr val="dk1"/>
              </a:buClr>
              <a:buSzPts val="1200"/>
              <a:buChar char="●"/>
            </a:pPr>
            <a:r>
              <a:rPr lang="en" sz="1200">
                <a:solidFill>
                  <a:schemeClr val="dk1"/>
                </a:solidFill>
              </a:rPr>
              <a:t>Exact Matching is a computational method of matching a pattern P to the text T exactly.</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For example consider the pattern, text pair given below.</a:t>
            </a:r>
            <a:endParaRPr sz="1200">
              <a:solidFill>
                <a:schemeClr val="dk1"/>
              </a:solidFill>
            </a:endParaRPr>
          </a:p>
          <a:p>
            <a:pPr indent="0" lvl="0" marL="457200" rtl="0" algn="l">
              <a:lnSpc>
                <a:spcPct val="100000"/>
              </a:lnSpc>
              <a:spcBef>
                <a:spcPts val="360"/>
              </a:spcBef>
              <a:spcAft>
                <a:spcPts val="0"/>
              </a:spcAft>
              <a:buNone/>
            </a:pPr>
            <a:r>
              <a:rPr b="1" lang="en" sz="1200">
                <a:solidFill>
                  <a:schemeClr val="dk1"/>
                </a:solidFill>
              </a:rPr>
              <a:t>P : word</a:t>
            </a:r>
            <a:endParaRPr b="1" sz="1200">
              <a:solidFill>
                <a:schemeClr val="dk1"/>
              </a:solidFill>
            </a:endParaRPr>
          </a:p>
          <a:p>
            <a:pPr indent="0" lvl="0" marL="457200" rtl="0" algn="l">
              <a:lnSpc>
                <a:spcPct val="100000"/>
              </a:lnSpc>
              <a:spcBef>
                <a:spcPts val="360"/>
              </a:spcBef>
              <a:spcAft>
                <a:spcPts val="0"/>
              </a:spcAft>
              <a:buNone/>
            </a:pPr>
            <a:r>
              <a:rPr b="1" lang="en" sz="1200">
                <a:solidFill>
                  <a:schemeClr val="dk1"/>
                </a:solidFill>
              </a:rPr>
              <a:t>T : There would have been a time for such a word.</a:t>
            </a:r>
            <a:endParaRPr b="1" sz="1200">
              <a:solidFill>
                <a:schemeClr val="dk1"/>
              </a:solidFill>
            </a:endParaRPr>
          </a:p>
          <a:p>
            <a:pPr indent="0" lvl="0" marL="457200" rtl="0" algn="l">
              <a:lnSpc>
                <a:spcPct val="100000"/>
              </a:lnSpc>
              <a:spcBef>
                <a:spcPts val="360"/>
              </a:spcBef>
              <a:spcAft>
                <a:spcPts val="0"/>
              </a:spcAft>
              <a:buNone/>
            </a:pPr>
            <a:r>
              <a:rPr lang="en" sz="1200">
                <a:solidFill>
                  <a:schemeClr val="dk1"/>
                </a:solidFill>
              </a:rPr>
              <a:t>The most straightforward way is to align the pattern P with text T in every possible way and check if in any of these alignments all the characters of P match with corresponding character of T.</a:t>
            </a:r>
            <a:endParaRPr sz="12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272" name="Google Shape;272;p43"/>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273" name="Google Shape;273;p43"/>
          <p:cNvSpPr txBox="1"/>
          <p:nvPr/>
        </p:nvSpPr>
        <p:spPr>
          <a:xfrm>
            <a:off x="2154400" y="1184350"/>
            <a:ext cx="64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4" name="Google Shape;274;p43"/>
          <p:cNvSpPr txBox="1"/>
          <p:nvPr/>
        </p:nvSpPr>
        <p:spPr>
          <a:xfrm>
            <a:off x="1451225" y="297575"/>
            <a:ext cx="5786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400">
                <a:solidFill>
                  <a:schemeClr val="dk1"/>
                </a:solidFill>
              </a:rPr>
              <a:t>Naive Exact Matching</a:t>
            </a:r>
            <a:endParaRPr sz="2400"/>
          </a:p>
        </p:txBody>
      </p:sp>
      <p:sp>
        <p:nvSpPr>
          <p:cNvPr id="275" name="Google Shape;275;p43"/>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None/>
            </a:pPr>
            <a:r>
              <a:t/>
            </a:r>
            <a:endParaRPr sz="1200">
              <a:solidFill>
                <a:schemeClr val="dk1"/>
              </a:solidFill>
            </a:endParaRPr>
          </a:p>
          <a:p>
            <a:pPr indent="0" lvl="0" marL="457200" rtl="0" algn="l">
              <a:lnSpc>
                <a:spcPct val="100000"/>
              </a:lnSpc>
              <a:spcBef>
                <a:spcPts val="360"/>
              </a:spcBef>
              <a:spcAft>
                <a:spcPts val="0"/>
              </a:spcAft>
              <a:buNone/>
            </a:pPr>
            <a:r>
              <a:rPr b="1" lang="en" sz="1200">
                <a:solidFill>
                  <a:schemeClr val="dk1"/>
                </a:solidFill>
              </a:rPr>
              <a:t>P : word</a:t>
            </a:r>
            <a:endParaRPr b="1" sz="1200">
              <a:solidFill>
                <a:schemeClr val="dk1"/>
              </a:solidFill>
            </a:endParaRPr>
          </a:p>
          <a:p>
            <a:pPr indent="0" lvl="0" marL="457200" rtl="0" algn="l">
              <a:lnSpc>
                <a:spcPct val="100000"/>
              </a:lnSpc>
              <a:spcBef>
                <a:spcPts val="360"/>
              </a:spcBef>
              <a:spcAft>
                <a:spcPts val="0"/>
              </a:spcAft>
              <a:buNone/>
            </a:pPr>
            <a:r>
              <a:rPr b="1" lang="en" sz="1200">
                <a:solidFill>
                  <a:schemeClr val="dk1"/>
                </a:solidFill>
              </a:rPr>
              <a:t>T : There would have been a time for such a word.</a:t>
            </a:r>
            <a:endParaRPr b="1" sz="1200">
              <a:solidFill>
                <a:schemeClr val="dk1"/>
              </a:solidFill>
            </a:endParaRPr>
          </a:p>
          <a:p>
            <a:pPr indent="0" lvl="0" marL="457200" rtl="0" algn="l">
              <a:lnSpc>
                <a:spcPct val="100000"/>
              </a:lnSpc>
              <a:spcBef>
                <a:spcPts val="360"/>
              </a:spcBef>
              <a:spcAft>
                <a:spcPts val="0"/>
              </a:spcAft>
              <a:buNone/>
            </a:pPr>
            <a:r>
              <a:rPr lang="en" sz="1200">
                <a:solidFill>
                  <a:schemeClr val="dk1"/>
                </a:solidFill>
              </a:rPr>
              <a:t>      word word word word word word word word </a:t>
            </a:r>
            <a:r>
              <a:rPr lang="en" sz="1200">
                <a:solidFill>
                  <a:srgbClr val="6AA84F"/>
                </a:solidFill>
              </a:rPr>
              <a:t>word </a:t>
            </a:r>
            <a:r>
              <a:rPr lang="en" sz="1200">
                <a:solidFill>
                  <a:srgbClr val="93C47D"/>
                </a:solidFill>
              </a:rPr>
              <a:t> </a:t>
            </a:r>
            <a:endParaRPr sz="1200">
              <a:solidFill>
                <a:srgbClr val="93C47D"/>
              </a:solidFill>
            </a:endParaRPr>
          </a:p>
          <a:p>
            <a:pPr indent="0" lvl="0" marL="457200" rtl="0" algn="l">
              <a:lnSpc>
                <a:spcPct val="100000"/>
              </a:lnSpc>
              <a:spcBef>
                <a:spcPts val="360"/>
              </a:spcBef>
              <a:spcAft>
                <a:spcPts val="0"/>
              </a:spcAft>
              <a:buNone/>
            </a:pPr>
            <a:r>
              <a:rPr lang="en" sz="1200">
                <a:solidFill>
                  <a:srgbClr val="000000"/>
                </a:solidFill>
              </a:rPr>
              <a:t>       </a:t>
            </a:r>
            <a:r>
              <a:rPr lang="en" sz="1200">
                <a:solidFill>
                  <a:schemeClr val="dk1"/>
                </a:solidFill>
              </a:rPr>
              <a:t>word word word word word word word word </a:t>
            </a:r>
            <a:r>
              <a:rPr lang="en" sz="1200">
                <a:solidFill>
                  <a:srgbClr val="6AA84F"/>
                </a:solidFill>
              </a:rPr>
              <a:t> </a:t>
            </a:r>
            <a:r>
              <a:rPr lang="en" sz="1200">
                <a:solidFill>
                  <a:srgbClr val="93C47D"/>
                </a:solidFill>
              </a:rPr>
              <a:t> </a:t>
            </a:r>
            <a:endParaRPr sz="1200">
              <a:solidFill>
                <a:srgbClr val="93C47D"/>
              </a:solidFill>
            </a:endParaRPr>
          </a:p>
          <a:p>
            <a:pPr indent="457200" lvl="0" marL="0" rtl="0" algn="l">
              <a:lnSpc>
                <a:spcPct val="100000"/>
              </a:lnSpc>
              <a:spcBef>
                <a:spcPts val="360"/>
              </a:spcBef>
              <a:spcAft>
                <a:spcPts val="0"/>
              </a:spcAft>
              <a:buNone/>
            </a:pPr>
            <a:r>
              <a:rPr lang="en" sz="1200">
                <a:solidFill>
                  <a:srgbClr val="93C47D"/>
                </a:solidFill>
              </a:rPr>
              <a:t>         </a:t>
            </a:r>
            <a:r>
              <a:rPr lang="en" sz="1200">
                <a:solidFill>
                  <a:schemeClr val="dk1"/>
                </a:solidFill>
              </a:rPr>
              <a:t>word word word word word word word word</a:t>
            </a:r>
            <a:endParaRPr sz="1200">
              <a:solidFill>
                <a:schemeClr val="dk1"/>
              </a:solidFill>
            </a:endParaRPr>
          </a:p>
          <a:p>
            <a:pPr indent="457200" lvl="0" marL="0" rtl="0" algn="l">
              <a:lnSpc>
                <a:spcPct val="100000"/>
              </a:lnSpc>
              <a:spcBef>
                <a:spcPts val="360"/>
              </a:spcBef>
              <a:spcAft>
                <a:spcPts val="0"/>
              </a:spcAft>
              <a:buNone/>
            </a:pPr>
            <a:r>
              <a:rPr lang="en" sz="1200">
                <a:solidFill>
                  <a:schemeClr val="dk1"/>
                </a:solidFill>
              </a:rPr>
              <a:t>	 word word word word word word word word </a:t>
            </a:r>
            <a:endParaRPr sz="1200">
              <a:solidFill>
                <a:srgbClr val="6AA84F"/>
              </a:solidFill>
            </a:endParaRPr>
          </a:p>
          <a:p>
            <a:pPr indent="457200" lvl="0" marL="0" rtl="0" algn="l">
              <a:lnSpc>
                <a:spcPct val="100000"/>
              </a:lnSpc>
              <a:spcBef>
                <a:spcPts val="360"/>
              </a:spcBef>
              <a:spcAft>
                <a:spcPts val="0"/>
              </a:spcAft>
              <a:buNone/>
            </a:pPr>
            <a:r>
              <a:rPr lang="en" sz="1200">
                <a:solidFill>
                  <a:srgbClr val="6AA84F"/>
                </a:solidFill>
              </a:rPr>
              <a:t>	     </a:t>
            </a:r>
            <a:r>
              <a:rPr lang="en" sz="1200">
                <a:solidFill>
                  <a:schemeClr val="dk1"/>
                </a:solidFill>
              </a:rPr>
              <a:t>word word word word word word word word</a:t>
            </a:r>
            <a:endParaRPr sz="1200">
              <a:solidFill>
                <a:schemeClr val="dk1"/>
              </a:solidFill>
            </a:endParaRPr>
          </a:p>
          <a:p>
            <a:pPr indent="457200" lvl="0" marL="0" rtl="0" algn="l">
              <a:lnSpc>
                <a:spcPct val="100000"/>
              </a:lnSpc>
              <a:spcBef>
                <a:spcPts val="360"/>
              </a:spcBef>
              <a:spcAft>
                <a:spcPts val="0"/>
              </a:spcAft>
              <a:buNone/>
            </a:pPr>
            <a:r>
              <a:t/>
            </a:r>
            <a:endParaRPr sz="12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4"/>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281" name="Google Shape;281;p44"/>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282" name="Google Shape;282;p44"/>
          <p:cNvSpPr txBox="1"/>
          <p:nvPr/>
        </p:nvSpPr>
        <p:spPr>
          <a:xfrm>
            <a:off x="2154400" y="1184350"/>
            <a:ext cx="64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3" name="Google Shape;283;p44"/>
          <p:cNvSpPr txBox="1"/>
          <p:nvPr/>
        </p:nvSpPr>
        <p:spPr>
          <a:xfrm>
            <a:off x="1060275" y="1015175"/>
            <a:ext cx="19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4" name="Google Shape;284;p44"/>
          <p:cNvSpPr txBox="1"/>
          <p:nvPr/>
        </p:nvSpPr>
        <p:spPr>
          <a:xfrm>
            <a:off x="1657573" y="253150"/>
            <a:ext cx="4882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Naive algorithm </a:t>
            </a:r>
            <a:r>
              <a:rPr lang="en" sz="2400"/>
              <a:t>practical</a:t>
            </a:r>
            <a:r>
              <a:rPr lang="en"/>
              <a:t> </a:t>
            </a:r>
            <a:endParaRPr sz="1700"/>
          </a:p>
        </p:txBody>
      </p:sp>
      <p:pic>
        <p:nvPicPr>
          <p:cNvPr id="285" name="Google Shape;285;p44"/>
          <p:cNvPicPr preferRelativeResize="0"/>
          <p:nvPr/>
        </p:nvPicPr>
        <p:blipFill>
          <a:blip r:embed="rId4">
            <a:alphaModFix/>
          </a:blip>
          <a:stretch>
            <a:fillRect/>
          </a:stretch>
        </p:blipFill>
        <p:spPr>
          <a:xfrm>
            <a:off x="1792350" y="807250"/>
            <a:ext cx="4085783" cy="4249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7"/>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Contents</a:t>
            </a:r>
            <a:endParaRPr sz="2400"/>
          </a:p>
        </p:txBody>
      </p:sp>
      <p:sp>
        <p:nvSpPr>
          <p:cNvPr id="118" name="Google Shape;118;p27"/>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360"/>
              </a:spcBef>
              <a:spcAft>
                <a:spcPts val="0"/>
              </a:spcAft>
              <a:buSzPts val="1200"/>
              <a:buAutoNum type="arabicPeriod"/>
            </a:pPr>
            <a:r>
              <a:rPr lang="en" sz="1200"/>
              <a:t>Introduction</a:t>
            </a:r>
            <a:endParaRPr sz="1200"/>
          </a:p>
          <a:p>
            <a:pPr indent="-304800" lvl="0" marL="457200" rtl="0" algn="l">
              <a:lnSpc>
                <a:spcPct val="115000"/>
              </a:lnSpc>
              <a:spcBef>
                <a:spcPts val="0"/>
              </a:spcBef>
              <a:spcAft>
                <a:spcPts val="0"/>
              </a:spcAft>
              <a:buSzPts val="1200"/>
              <a:buAutoNum type="arabicPeriod"/>
            </a:pPr>
            <a:r>
              <a:rPr lang="en" sz="1200"/>
              <a:t>Motivation</a:t>
            </a:r>
            <a:endParaRPr sz="1200"/>
          </a:p>
          <a:p>
            <a:pPr indent="-304800" lvl="0" marL="457200" rtl="0" algn="l">
              <a:lnSpc>
                <a:spcPct val="115000"/>
              </a:lnSpc>
              <a:spcBef>
                <a:spcPts val="0"/>
              </a:spcBef>
              <a:spcAft>
                <a:spcPts val="0"/>
              </a:spcAft>
              <a:buSzPts val="1200"/>
              <a:buAutoNum type="arabicPeriod"/>
            </a:pPr>
            <a:r>
              <a:rPr lang="en" sz="1200"/>
              <a:t>Literature Survey</a:t>
            </a:r>
            <a:endParaRPr sz="1200"/>
          </a:p>
          <a:p>
            <a:pPr indent="-304800" lvl="0" marL="457200" rtl="0" algn="l">
              <a:lnSpc>
                <a:spcPct val="115000"/>
              </a:lnSpc>
              <a:spcBef>
                <a:spcPts val="0"/>
              </a:spcBef>
              <a:spcAft>
                <a:spcPts val="0"/>
              </a:spcAft>
              <a:buSzPts val="1200"/>
              <a:buAutoNum type="arabicPeriod"/>
            </a:pPr>
            <a:r>
              <a:rPr lang="en" sz="1200"/>
              <a:t>Abstract</a:t>
            </a:r>
            <a:endParaRPr sz="1200"/>
          </a:p>
          <a:p>
            <a:pPr indent="-304800" lvl="0" marL="457200" rtl="0" algn="l">
              <a:lnSpc>
                <a:spcPct val="115000"/>
              </a:lnSpc>
              <a:spcBef>
                <a:spcPts val="0"/>
              </a:spcBef>
              <a:spcAft>
                <a:spcPts val="0"/>
              </a:spcAft>
              <a:buSzPts val="1200"/>
              <a:buAutoNum type="arabicPeriod"/>
            </a:pPr>
            <a:r>
              <a:rPr lang="en" sz="1200"/>
              <a:t>S</a:t>
            </a:r>
            <a:r>
              <a:rPr lang="en" sz="1200"/>
              <a:t>equencing</a:t>
            </a:r>
            <a:r>
              <a:rPr lang="en" sz="1200"/>
              <a:t>  DNA</a:t>
            </a:r>
            <a:endParaRPr sz="1200"/>
          </a:p>
          <a:p>
            <a:pPr indent="-304800" lvl="0" marL="457200" rtl="0" algn="l">
              <a:lnSpc>
                <a:spcPct val="115000"/>
              </a:lnSpc>
              <a:spcBef>
                <a:spcPts val="0"/>
              </a:spcBef>
              <a:spcAft>
                <a:spcPts val="0"/>
              </a:spcAft>
              <a:buSzPts val="1200"/>
              <a:buAutoNum type="arabicPeriod"/>
            </a:pPr>
            <a:r>
              <a:rPr lang="en" sz="1200"/>
              <a:t>FASTQ read</a:t>
            </a:r>
            <a:endParaRPr sz="1200"/>
          </a:p>
          <a:p>
            <a:pPr indent="-304800" lvl="0" marL="457200" rtl="0" algn="l">
              <a:lnSpc>
                <a:spcPct val="115000"/>
              </a:lnSpc>
              <a:spcBef>
                <a:spcPts val="0"/>
              </a:spcBef>
              <a:spcAft>
                <a:spcPts val="0"/>
              </a:spcAft>
              <a:buSzPts val="1200"/>
              <a:buAutoNum type="arabicPeriod"/>
            </a:pPr>
            <a:r>
              <a:rPr lang="en" sz="1200"/>
              <a:t>Read Alignment Problem</a:t>
            </a:r>
            <a:endParaRPr sz="1200"/>
          </a:p>
          <a:p>
            <a:pPr indent="-304800" lvl="0" marL="457200" rtl="0" algn="l">
              <a:lnSpc>
                <a:spcPct val="115000"/>
              </a:lnSpc>
              <a:spcBef>
                <a:spcPts val="0"/>
              </a:spcBef>
              <a:spcAft>
                <a:spcPts val="0"/>
              </a:spcAft>
              <a:buSzPts val="1200"/>
              <a:buAutoNum type="arabicPeriod"/>
            </a:pPr>
            <a:r>
              <a:rPr lang="en" sz="1200"/>
              <a:t>Naive Exact Matching</a:t>
            </a:r>
            <a:endParaRPr sz="1200"/>
          </a:p>
          <a:p>
            <a:pPr indent="-304800" lvl="0" marL="457200" rtl="0" algn="l">
              <a:lnSpc>
                <a:spcPct val="115000"/>
              </a:lnSpc>
              <a:spcBef>
                <a:spcPts val="0"/>
              </a:spcBef>
              <a:spcAft>
                <a:spcPts val="0"/>
              </a:spcAft>
              <a:buSzPts val="1200"/>
              <a:buAutoNum type="arabicPeriod"/>
            </a:pPr>
            <a:r>
              <a:rPr lang="en" sz="1200"/>
              <a:t>Boyer-Moore Algorithm</a:t>
            </a:r>
            <a:endParaRPr sz="1200"/>
          </a:p>
          <a:p>
            <a:pPr indent="-304800" lvl="0" marL="457200" rtl="0" algn="l">
              <a:lnSpc>
                <a:spcPct val="115000"/>
              </a:lnSpc>
              <a:spcBef>
                <a:spcPts val="0"/>
              </a:spcBef>
              <a:spcAft>
                <a:spcPts val="0"/>
              </a:spcAft>
              <a:buSzPts val="1200"/>
              <a:buAutoNum type="arabicPeriod"/>
            </a:pPr>
            <a:r>
              <a:rPr lang="en" sz="1200"/>
              <a:t>Preprocessing</a:t>
            </a:r>
            <a:endParaRPr sz="1200"/>
          </a:p>
          <a:p>
            <a:pPr indent="-304800" lvl="0" marL="457200" rtl="0" algn="l">
              <a:lnSpc>
                <a:spcPct val="115000"/>
              </a:lnSpc>
              <a:spcBef>
                <a:spcPts val="0"/>
              </a:spcBef>
              <a:spcAft>
                <a:spcPts val="0"/>
              </a:spcAft>
              <a:buSzPts val="1200"/>
              <a:buAutoNum type="arabicPeriod"/>
            </a:pPr>
            <a:r>
              <a:rPr lang="en" sz="1200"/>
              <a:t>Indexing and k-Mer </a:t>
            </a:r>
            <a:endParaRPr sz="1200"/>
          </a:p>
          <a:p>
            <a:pPr indent="-304800" lvl="0" marL="457200" rtl="0" algn="l">
              <a:lnSpc>
                <a:spcPct val="115000"/>
              </a:lnSpc>
              <a:spcBef>
                <a:spcPts val="0"/>
              </a:spcBef>
              <a:spcAft>
                <a:spcPts val="0"/>
              </a:spcAft>
              <a:buSzPts val="1200"/>
              <a:buAutoNum type="arabicPeriod"/>
            </a:pPr>
            <a:r>
              <a:rPr lang="en" sz="1200"/>
              <a:t>Conclusion</a:t>
            </a:r>
            <a:endParaRPr sz="1200"/>
          </a:p>
        </p:txBody>
      </p:sp>
      <p:sp>
        <p:nvSpPr>
          <p:cNvPr id="119" name="Google Shape;119;p27"/>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120" name="Google Shape;120;p27"/>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pic>
        <p:nvPicPr>
          <p:cNvPr id="121" name="Google Shape;121;p27"/>
          <p:cNvPicPr preferRelativeResize="0"/>
          <p:nvPr/>
        </p:nvPicPr>
        <p:blipFill>
          <a:blip r:embed="rId4">
            <a:alphaModFix/>
          </a:blip>
          <a:stretch>
            <a:fillRect/>
          </a:stretch>
        </p:blipFill>
        <p:spPr>
          <a:xfrm>
            <a:off x="3891475" y="1745950"/>
            <a:ext cx="4196000" cy="2619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5"/>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291" name="Google Shape;291;p45"/>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292" name="Google Shape;292;p45"/>
          <p:cNvSpPr txBox="1"/>
          <p:nvPr/>
        </p:nvSpPr>
        <p:spPr>
          <a:xfrm>
            <a:off x="2154400" y="1184350"/>
            <a:ext cx="64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3" name="Google Shape;293;p45"/>
          <p:cNvSpPr txBox="1"/>
          <p:nvPr/>
        </p:nvSpPr>
        <p:spPr>
          <a:xfrm>
            <a:off x="1060275" y="1015175"/>
            <a:ext cx="19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4" name="Google Shape;294;p45"/>
          <p:cNvSpPr txBox="1"/>
          <p:nvPr/>
        </p:nvSpPr>
        <p:spPr>
          <a:xfrm>
            <a:off x="1323451" y="297575"/>
            <a:ext cx="6497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t>Naive Algorithm Performance</a:t>
            </a:r>
            <a:endParaRPr sz="1700"/>
          </a:p>
        </p:txBody>
      </p:sp>
      <p:pic>
        <p:nvPicPr>
          <p:cNvPr id="295" name="Google Shape;295;p45"/>
          <p:cNvPicPr preferRelativeResize="0"/>
          <p:nvPr/>
        </p:nvPicPr>
        <p:blipFill>
          <a:blip r:embed="rId4">
            <a:alphaModFix/>
          </a:blip>
          <a:stretch>
            <a:fillRect/>
          </a:stretch>
        </p:blipFill>
        <p:spPr>
          <a:xfrm>
            <a:off x="1304524" y="1103150"/>
            <a:ext cx="5956750" cy="3560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6"/>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301" name="Google Shape;301;p46"/>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302" name="Google Shape;302;p46"/>
          <p:cNvSpPr txBox="1"/>
          <p:nvPr/>
        </p:nvSpPr>
        <p:spPr>
          <a:xfrm>
            <a:off x="2154400" y="1184350"/>
            <a:ext cx="64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3" name="Google Shape;303;p46"/>
          <p:cNvSpPr txBox="1"/>
          <p:nvPr/>
        </p:nvSpPr>
        <p:spPr>
          <a:xfrm>
            <a:off x="1451225" y="297575"/>
            <a:ext cx="5786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400">
                <a:solidFill>
                  <a:schemeClr val="dk1"/>
                </a:solidFill>
              </a:rPr>
              <a:t>Boyer-Moore Algorithm</a:t>
            </a:r>
            <a:endParaRPr sz="2400"/>
          </a:p>
        </p:txBody>
      </p:sp>
      <p:sp>
        <p:nvSpPr>
          <p:cNvPr id="304" name="Google Shape;304;p46"/>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292100" lvl="0" marL="457200" rtl="0" algn="l">
              <a:lnSpc>
                <a:spcPct val="100000"/>
              </a:lnSpc>
              <a:spcBef>
                <a:spcPts val="0"/>
              </a:spcBef>
              <a:spcAft>
                <a:spcPts val="0"/>
              </a:spcAft>
              <a:buClr>
                <a:schemeClr val="dk1"/>
              </a:buClr>
              <a:buSzPts val="1000"/>
              <a:buChar char="●"/>
            </a:pPr>
            <a:r>
              <a:rPr lang="en" sz="1200">
                <a:solidFill>
                  <a:schemeClr val="dk1"/>
                </a:solidFill>
              </a:rPr>
              <a:t>Exact matching algorithm : better than naive algorithm, extended version of naive algorithm</a:t>
            </a:r>
            <a:endParaRPr sz="1200">
              <a:solidFill>
                <a:schemeClr val="dk1"/>
              </a:solidFill>
            </a:endParaRPr>
          </a:p>
          <a:p>
            <a:pPr indent="-292100" lvl="1" marL="914400" rtl="0" algn="l">
              <a:lnSpc>
                <a:spcPct val="100000"/>
              </a:lnSpc>
              <a:spcBef>
                <a:spcPts val="0"/>
              </a:spcBef>
              <a:spcAft>
                <a:spcPts val="0"/>
              </a:spcAft>
              <a:buClr>
                <a:schemeClr val="dk1"/>
              </a:buClr>
              <a:buSzPts val="1000"/>
              <a:buAutoNum type="alphaLcPeriod"/>
            </a:pPr>
            <a:r>
              <a:rPr lang="en" sz="1200">
                <a:solidFill>
                  <a:schemeClr val="dk1"/>
                </a:solidFill>
              </a:rPr>
              <a:t>Alignments are done from left to right</a:t>
            </a:r>
            <a:endParaRPr sz="1200">
              <a:solidFill>
                <a:schemeClr val="dk1"/>
              </a:solidFill>
            </a:endParaRPr>
          </a:p>
          <a:p>
            <a:pPr indent="-292100" lvl="1" marL="914400" rtl="0" algn="l">
              <a:lnSpc>
                <a:spcPct val="100000"/>
              </a:lnSpc>
              <a:spcBef>
                <a:spcPts val="0"/>
              </a:spcBef>
              <a:spcAft>
                <a:spcPts val="0"/>
              </a:spcAft>
              <a:buClr>
                <a:schemeClr val="dk1"/>
              </a:buClr>
              <a:buSzPts val="1000"/>
              <a:buAutoNum type="alphaLcPeriod"/>
            </a:pPr>
            <a:r>
              <a:rPr lang="en" sz="1200">
                <a:solidFill>
                  <a:schemeClr val="dk1"/>
                </a:solidFill>
              </a:rPr>
              <a:t>Characters comparison are done from right to left</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For example consider the pattern, text pair given below.</a:t>
            </a:r>
            <a:endParaRPr sz="1200">
              <a:solidFill>
                <a:schemeClr val="dk1"/>
              </a:solidFill>
            </a:endParaRPr>
          </a:p>
          <a:p>
            <a:pPr indent="0" lvl="0" marL="457200" rtl="0" algn="l">
              <a:lnSpc>
                <a:spcPct val="100000"/>
              </a:lnSpc>
              <a:spcBef>
                <a:spcPts val="0"/>
              </a:spcBef>
              <a:spcAft>
                <a:spcPts val="0"/>
              </a:spcAft>
              <a:buNone/>
            </a:pPr>
            <a:r>
              <a:rPr lang="en" sz="1200">
                <a:solidFill>
                  <a:schemeClr val="dk1"/>
                </a:solidFill>
              </a:rPr>
              <a:t>P: ANNU</a:t>
            </a:r>
            <a:endParaRPr sz="1200">
              <a:solidFill>
                <a:schemeClr val="dk1"/>
              </a:solidFill>
            </a:endParaRPr>
          </a:p>
          <a:p>
            <a:pPr indent="0" lvl="0" marL="457200" rtl="0" algn="l">
              <a:lnSpc>
                <a:spcPct val="100000"/>
              </a:lnSpc>
              <a:spcBef>
                <a:spcPts val="0"/>
              </a:spcBef>
              <a:spcAft>
                <a:spcPts val="0"/>
              </a:spcAft>
              <a:buNone/>
            </a:pPr>
            <a:r>
              <a:rPr lang="en" sz="1200">
                <a:solidFill>
                  <a:schemeClr val="dk1"/>
                </a:solidFill>
              </a:rPr>
              <a:t>T:  ANKU ANNU STUDY TOGETHER IN SAME CLASS.</a:t>
            </a:r>
            <a:endParaRPr sz="1200">
              <a:solidFill>
                <a:schemeClr val="dk1"/>
              </a:solidFill>
            </a:endParaRPr>
          </a:p>
          <a:p>
            <a:pPr indent="0" lvl="0" marL="457200" rtl="0" algn="l">
              <a:lnSpc>
                <a:spcPct val="100000"/>
              </a:lnSpc>
              <a:spcBef>
                <a:spcPts val="0"/>
              </a:spcBef>
              <a:spcAft>
                <a:spcPts val="0"/>
              </a:spcAft>
              <a:buNone/>
            </a:pPr>
            <a:r>
              <a:t/>
            </a:r>
            <a:endParaRPr sz="1200">
              <a:solidFill>
                <a:schemeClr val="dk1"/>
              </a:solidFill>
            </a:endParaRPr>
          </a:p>
          <a:p>
            <a:pPr indent="0" lvl="0" marL="457200" rtl="0" algn="l">
              <a:lnSpc>
                <a:spcPct val="100000"/>
              </a:lnSpc>
              <a:spcBef>
                <a:spcPts val="0"/>
              </a:spcBef>
              <a:spcAft>
                <a:spcPts val="0"/>
              </a:spcAft>
              <a:buNone/>
            </a:pPr>
            <a:r>
              <a:rPr lang="en" sz="1200">
                <a:solidFill>
                  <a:schemeClr val="dk1"/>
                </a:solidFill>
              </a:rPr>
              <a:t>In this example,</a:t>
            </a:r>
            <a:endParaRPr sz="1200">
              <a:solidFill>
                <a:schemeClr val="dk1"/>
              </a:solidFill>
            </a:endParaRPr>
          </a:p>
          <a:p>
            <a:pPr indent="0" lvl="0" marL="457200" rtl="0" algn="l">
              <a:lnSpc>
                <a:spcPct val="100000"/>
              </a:lnSpc>
              <a:spcBef>
                <a:spcPts val="0"/>
              </a:spcBef>
              <a:spcAft>
                <a:spcPts val="0"/>
              </a:spcAft>
              <a:buNone/>
            </a:pPr>
            <a:r>
              <a:rPr lang="en" sz="1200">
                <a:solidFill>
                  <a:schemeClr val="dk1"/>
                </a:solidFill>
              </a:rPr>
              <a:t>    T: AN</a:t>
            </a:r>
            <a:r>
              <a:rPr lang="en" sz="1200">
                <a:solidFill>
                  <a:srgbClr val="FF0000"/>
                </a:solidFill>
              </a:rPr>
              <a:t>K</a:t>
            </a:r>
            <a:r>
              <a:rPr lang="en" sz="1200">
                <a:solidFill>
                  <a:srgbClr val="93C47D"/>
                </a:solidFill>
              </a:rPr>
              <a:t>U</a:t>
            </a:r>
            <a:r>
              <a:rPr lang="en" sz="1200">
                <a:solidFill>
                  <a:schemeClr val="dk1"/>
                </a:solidFill>
              </a:rPr>
              <a:t>  ANNU STUDY TOGETHER IN SAME CLASS.</a:t>
            </a:r>
            <a:endParaRPr sz="1200">
              <a:solidFill>
                <a:schemeClr val="dk1"/>
              </a:solidFill>
            </a:endParaRPr>
          </a:p>
          <a:p>
            <a:pPr indent="0" lvl="0" marL="457200" rtl="0" algn="l">
              <a:lnSpc>
                <a:spcPct val="100000"/>
              </a:lnSpc>
              <a:spcBef>
                <a:spcPts val="0"/>
              </a:spcBef>
              <a:spcAft>
                <a:spcPts val="0"/>
              </a:spcAft>
              <a:buNone/>
            </a:pPr>
            <a:r>
              <a:rPr lang="en" sz="1200">
                <a:solidFill>
                  <a:schemeClr val="dk1"/>
                </a:solidFill>
              </a:rPr>
              <a:t>    P: AN</a:t>
            </a:r>
            <a:r>
              <a:rPr lang="en" sz="1200">
                <a:solidFill>
                  <a:srgbClr val="FF0000"/>
                </a:solidFill>
              </a:rPr>
              <a:t>N</a:t>
            </a:r>
            <a:r>
              <a:rPr lang="en" sz="1200">
                <a:solidFill>
                  <a:srgbClr val="93C47D"/>
                </a:solidFill>
              </a:rPr>
              <a:t>U</a:t>
            </a:r>
            <a:endParaRPr sz="1200">
              <a:solidFill>
                <a:srgbClr val="93C47D"/>
              </a:solidFill>
            </a:endParaRPr>
          </a:p>
          <a:p>
            <a:pPr indent="0" lvl="0" marL="457200" rtl="0" algn="l">
              <a:lnSpc>
                <a:spcPct val="100000"/>
              </a:lnSpc>
              <a:spcBef>
                <a:spcPts val="0"/>
              </a:spcBef>
              <a:spcAft>
                <a:spcPts val="0"/>
              </a:spcAft>
              <a:buNone/>
            </a:pPr>
            <a:r>
              <a:rPr lang="en" sz="1200">
                <a:solidFill>
                  <a:schemeClr val="dk1"/>
                </a:solidFill>
              </a:rPr>
              <a:t>                      Alignments</a:t>
            </a:r>
            <a:endParaRPr sz="1200">
              <a:solidFill>
                <a:schemeClr val="dk1"/>
              </a:solidFill>
            </a:endParaRPr>
          </a:p>
          <a:p>
            <a:pPr indent="0" lvl="0" marL="457200" rtl="0" algn="l">
              <a:lnSpc>
                <a:spcPct val="100000"/>
              </a:lnSpc>
              <a:spcBef>
                <a:spcPts val="0"/>
              </a:spcBef>
              <a:spcAft>
                <a:spcPts val="0"/>
              </a:spcAft>
              <a:buNone/>
            </a:pPr>
            <a:r>
              <a:rPr lang="en" sz="1200">
                <a:solidFill>
                  <a:schemeClr val="dk1"/>
                </a:solidFill>
              </a:rPr>
              <a:t>                     Character comparison</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Boyer-Moore algorithm does some preprocessing on the pattern P to create lookup tables which are used to implement Bad Character rule, Good Suffix Rule.</a:t>
            </a:r>
            <a:endParaRPr sz="1200">
              <a:solidFill>
                <a:schemeClr val="dk1"/>
              </a:solidFill>
            </a:endParaRPr>
          </a:p>
        </p:txBody>
      </p:sp>
      <p:cxnSp>
        <p:nvCxnSpPr>
          <p:cNvPr id="305" name="Google Shape;305;p46"/>
          <p:cNvCxnSpPr/>
          <p:nvPr/>
        </p:nvCxnSpPr>
        <p:spPr>
          <a:xfrm>
            <a:off x="1297450" y="3135525"/>
            <a:ext cx="386100" cy="0"/>
          </a:xfrm>
          <a:prstGeom prst="straightConnector1">
            <a:avLst/>
          </a:prstGeom>
          <a:noFill/>
          <a:ln cap="flat" cmpd="sng" w="9525">
            <a:solidFill>
              <a:schemeClr val="dk2"/>
            </a:solidFill>
            <a:prstDash val="solid"/>
            <a:round/>
            <a:headEnd len="med" w="med" type="none"/>
            <a:tailEnd len="med" w="med" type="triangle"/>
          </a:ln>
        </p:spPr>
      </p:cxnSp>
      <p:cxnSp>
        <p:nvCxnSpPr>
          <p:cNvPr id="306" name="Google Shape;306;p46"/>
          <p:cNvCxnSpPr/>
          <p:nvPr/>
        </p:nvCxnSpPr>
        <p:spPr>
          <a:xfrm rot="10800000">
            <a:off x="1251025" y="3289975"/>
            <a:ext cx="401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7"/>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312" name="Google Shape;312;p47"/>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313" name="Google Shape;313;p47"/>
          <p:cNvSpPr txBox="1"/>
          <p:nvPr/>
        </p:nvSpPr>
        <p:spPr>
          <a:xfrm>
            <a:off x="1958925" y="1918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4" name="Google Shape;314;p47"/>
          <p:cNvSpPr txBox="1"/>
          <p:nvPr/>
        </p:nvSpPr>
        <p:spPr>
          <a:xfrm>
            <a:off x="1846125" y="403500"/>
            <a:ext cx="578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Boyer-Moore : Bad Character Rule</a:t>
            </a:r>
            <a:endParaRPr sz="2400"/>
          </a:p>
        </p:txBody>
      </p:sp>
      <p:sp>
        <p:nvSpPr>
          <p:cNvPr id="315" name="Google Shape;315;p47"/>
          <p:cNvSpPr txBox="1"/>
          <p:nvPr/>
        </p:nvSpPr>
        <p:spPr>
          <a:xfrm>
            <a:off x="1248225" y="1308425"/>
            <a:ext cx="64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6" name="Google Shape;316;p47"/>
          <p:cNvSpPr txBox="1"/>
          <p:nvPr/>
        </p:nvSpPr>
        <p:spPr>
          <a:xfrm>
            <a:off x="815850" y="1223600"/>
            <a:ext cx="75123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Rules are followed as explained in previous slide</a:t>
            </a:r>
            <a:endParaRPr sz="1200"/>
          </a:p>
          <a:p>
            <a:pPr indent="-304800" lvl="1" marL="914400" rtl="0" algn="l">
              <a:spcBef>
                <a:spcPts val="0"/>
              </a:spcBef>
              <a:spcAft>
                <a:spcPts val="0"/>
              </a:spcAft>
              <a:buSzPts val="1200"/>
              <a:buChar char="○"/>
            </a:pPr>
            <a:r>
              <a:rPr lang="en" sz="1200"/>
              <a:t>When mismatch between characters of text T and pattern P occurs ,skip the alignments till mismatch becomes the match</a:t>
            </a:r>
            <a:endParaRPr sz="1200"/>
          </a:p>
          <a:p>
            <a:pPr indent="-304800" lvl="1" marL="914400" rtl="0" algn="l">
              <a:spcBef>
                <a:spcPts val="0"/>
              </a:spcBef>
              <a:spcAft>
                <a:spcPts val="0"/>
              </a:spcAft>
              <a:buSzPts val="1200"/>
              <a:buChar char="○"/>
            </a:pPr>
            <a:r>
              <a:rPr lang="en" sz="1200"/>
              <a:t>When there is no possibility for the match for any alignments,let the pattern P to pass over the the mismatched character in text.</a:t>
            </a:r>
            <a:endParaRPr sz="1200"/>
          </a:p>
        </p:txBody>
      </p:sp>
      <p:sp>
        <p:nvSpPr>
          <p:cNvPr id="317" name="Google Shape;317;p47"/>
          <p:cNvSpPr txBox="1"/>
          <p:nvPr/>
        </p:nvSpPr>
        <p:spPr>
          <a:xfrm>
            <a:off x="238725" y="2318988"/>
            <a:ext cx="9226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Example</a:t>
            </a:r>
            <a:endParaRPr/>
          </a:p>
          <a:p>
            <a:pPr indent="0" lvl="0" marL="0" rtl="0" algn="l">
              <a:spcBef>
                <a:spcPts val="0"/>
              </a:spcBef>
              <a:spcAft>
                <a:spcPts val="0"/>
              </a:spcAft>
              <a:buNone/>
            </a:pPr>
            <a:r>
              <a:rPr lang="en"/>
              <a:t>case 1:</a:t>
            </a:r>
            <a:endParaRPr/>
          </a:p>
          <a:p>
            <a:pPr indent="0" lvl="0" marL="0" rtl="0" algn="l">
              <a:spcBef>
                <a:spcPts val="0"/>
              </a:spcBef>
              <a:spcAft>
                <a:spcPts val="0"/>
              </a:spcAft>
              <a:buNone/>
            </a:pPr>
            <a:r>
              <a:rPr lang="en"/>
              <a:t>T:          GCTT</a:t>
            </a:r>
            <a:r>
              <a:rPr lang="en">
                <a:solidFill>
                  <a:srgbClr val="FF0000"/>
                </a:solidFill>
              </a:rPr>
              <a:t>C</a:t>
            </a:r>
            <a:r>
              <a:rPr lang="en">
                <a:solidFill>
                  <a:srgbClr val="93C47D"/>
                </a:solidFill>
              </a:rPr>
              <a:t>TGT</a:t>
            </a:r>
            <a:r>
              <a:rPr lang="en"/>
              <a:t> CTCGTCACT</a:t>
            </a:r>
            <a:endParaRPr/>
          </a:p>
          <a:p>
            <a:pPr indent="0" lvl="0" marL="0" rtl="0" algn="l">
              <a:spcBef>
                <a:spcPts val="0"/>
              </a:spcBef>
              <a:spcAft>
                <a:spcPts val="0"/>
              </a:spcAft>
              <a:buNone/>
            </a:pPr>
            <a:r>
              <a:rPr lang="en"/>
              <a:t>P:          C</a:t>
            </a:r>
            <a:r>
              <a:rPr lang="en">
                <a:highlight>
                  <a:srgbClr val="FFFFFF"/>
                </a:highlight>
              </a:rPr>
              <a:t>C</a:t>
            </a:r>
            <a:r>
              <a:rPr lang="en"/>
              <a:t>TT</a:t>
            </a:r>
            <a:r>
              <a:rPr lang="en">
                <a:solidFill>
                  <a:srgbClr val="FF0000"/>
                </a:solidFill>
              </a:rPr>
              <a:t>T</a:t>
            </a:r>
            <a:r>
              <a:rPr lang="en">
                <a:solidFill>
                  <a:srgbClr val="93C47D"/>
                </a:solidFill>
              </a:rPr>
              <a:t>TGT</a:t>
            </a:r>
            <a:endParaRPr>
              <a:solidFill>
                <a:srgbClr val="93C47D"/>
              </a:solidFill>
            </a:endParaRPr>
          </a:p>
          <a:p>
            <a:pPr indent="0" lvl="0" marL="0" rtl="0" algn="l">
              <a:spcBef>
                <a:spcPts val="0"/>
              </a:spcBef>
              <a:spcAft>
                <a:spcPts val="0"/>
              </a:spcAft>
              <a:buNone/>
            </a:pPr>
            <a:r>
              <a:rPr lang="en"/>
              <a:t>Result:            </a:t>
            </a:r>
            <a:r>
              <a:rPr lang="en">
                <a:solidFill>
                  <a:srgbClr val="4A86E8"/>
                </a:solidFill>
                <a:highlight>
                  <a:srgbClr val="FFFFFF"/>
                </a:highlight>
              </a:rPr>
              <a:t>CCTTTTGT</a:t>
            </a:r>
            <a:endParaRPr>
              <a:solidFill>
                <a:srgbClr val="4A86E8"/>
              </a:solidFill>
              <a:highlight>
                <a:srgbClr val="FFFFFF"/>
              </a:highlight>
            </a:endParaRPr>
          </a:p>
          <a:p>
            <a:pPr indent="0" lvl="0" marL="0" rtl="0" algn="l">
              <a:spcBef>
                <a:spcPts val="0"/>
              </a:spcBef>
              <a:spcAft>
                <a:spcPts val="0"/>
              </a:spcAft>
              <a:buNone/>
            </a:pPr>
            <a:r>
              <a:rPr lang="en"/>
              <a:t>C will go to T position, skip 3 alignments!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case2:</a:t>
            </a:r>
            <a:endParaRPr/>
          </a:p>
          <a:p>
            <a:pPr indent="0" lvl="0" marL="0" rtl="0" algn="l">
              <a:spcBef>
                <a:spcPts val="0"/>
              </a:spcBef>
              <a:spcAft>
                <a:spcPts val="0"/>
              </a:spcAft>
              <a:buNone/>
            </a:pPr>
            <a:r>
              <a:rPr lang="en"/>
              <a:t>T:	GCTTCTGT</a:t>
            </a:r>
            <a:r>
              <a:rPr lang="en">
                <a:solidFill>
                  <a:srgbClr val="FF0000"/>
                </a:solidFill>
              </a:rPr>
              <a:t>A</a:t>
            </a:r>
            <a:r>
              <a:rPr lang="en">
                <a:solidFill>
                  <a:srgbClr val="93C47D"/>
                </a:solidFill>
              </a:rPr>
              <a:t>C</a:t>
            </a:r>
            <a:endParaRPr>
              <a:solidFill>
                <a:srgbClr val="93C47D"/>
              </a:solidFill>
            </a:endParaRPr>
          </a:p>
          <a:p>
            <a:pPr indent="0" lvl="0" marL="0" rtl="0" algn="l">
              <a:spcBef>
                <a:spcPts val="0"/>
              </a:spcBef>
              <a:spcAft>
                <a:spcPts val="0"/>
              </a:spcAft>
              <a:buNone/>
            </a:pPr>
            <a:r>
              <a:rPr lang="en"/>
              <a:t>P:     	      CCTTTT</a:t>
            </a:r>
            <a:r>
              <a:rPr lang="en">
                <a:solidFill>
                  <a:srgbClr val="FF0000"/>
                </a:solidFill>
              </a:rPr>
              <a:t>G</a:t>
            </a:r>
            <a:r>
              <a:rPr lang="en">
                <a:solidFill>
                  <a:srgbClr val="93C47D"/>
                </a:solidFill>
              </a:rPr>
              <a:t>C</a:t>
            </a:r>
            <a:r>
              <a:rPr lang="en"/>
              <a:t>            </a:t>
            </a:r>
            <a:endParaRPr/>
          </a:p>
          <a:p>
            <a:pPr indent="0" lvl="0" marL="0" rtl="0" algn="l">
              <a:spcBef>
                <a:spcPts val="0"/>
              </a:spcBef>
              <a:spcAft>
                <a:spcPts val="0"/>
              </a:spcAft>
              <a:buNone/>
            </a:pPr>
            <a:r>
              <a:rPr lang="en"/>
              <a:t>Result:                     </a:t>
            </a:r>
            <a:r>
              <a:rPr lang="en">
                <a:solidFill>
                  <a:srgbClr val="4A86E8"/>
                </a:solidFill>
              </a:rPr>
              <a:t>CCTTTTGC </a:t>
            </a:r>
            <a:endParaRPr>
              <a:solidFill>
                <a:srgbClr val="4A86E8"/>
              </a:solidFill>
            </a:endParaRPr>
          </a:p>
          <a:p>
            <a:pPr indent="0" lvl="0" marL="0" rtl="0" algn="l">
              <a:spcBef>
                <a:spcPts val="0"/>
              </a:spcBef>
              <a:spcAft>
                <a:spcPts val="0"/>
              </a:spcAft>
              <a:buClr>
                <a:schemeClr val="dk1"/>
              </a:buClr>
              <a:buSzPts val="1100"/>
              <a:buFont typeface="Arial"/>
              <a:buNone/>
            </a:pPr>
            <a:r>
              <a:rPr lang="en">
                <a:solidFill>
                  <a:schemeClr val="dk1"/>
                </a:solidFill>
              </a:rPr>
              <a:t>P moves past mismatched character</a:t>
            </a:r>
            <a:endParaRPr>
              <a:solidFill>
                <a:srgbClr val="4A86E8"/>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8"/>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323" name="Google Shape;323;p48"/>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324" name="Google Shape;324;p48"/>
          <p:cNvSpPr txBox="1"/>
          <p:nvPr/>
        </p:nvSpPr>
        <p:spPr>
          <a:xfrm>
            <a:off x="1958925" y="191880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5" name="Google Shape;325;p48"/>
          <p:cNvSpPr txBox="1"/>
          <p:nvPr/>
        </p:nvSpPr>
        <p:spPr>
          <a:xfrm>
            <a:off x="1846125" y="403500"/>
            <a:ext cx="578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Boyer-Moore : Good Suffix Rule</a:t>
            </a:r>
            <a:endParaRPr sz="2400"/>
          </a:p>
        </p:txBody>
      </p:sp>
      <p:sp>
        <p:nvSpPr>
          <p:cNvPr id="326" name="Google Shape;326;p48"/>
          <p:cNvSpPr txBox="1"/>
          <p:nvPr/>
        </p:nvSpPr>
        <p:spPr>
          <a:xfrm>
            <a:off x="1248225" y="1308425"/>
            <a:ext cx="64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7" name="Google Shape;327;p48"/>
          <p:cNvSpPr txBox="1"/>
          <p:nvPr/>
        </p:nvSpPr>
        <p:spPr>
          <a:xfrm>
            <a:off x="815850" y="1223600"/>
            <a:ext cx="75123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Rules are followed as explained in previous slide</a:t>
            </a:r>
            <a:endParaRPr sz="1200"/>
          </a:p>
          <a:p>
            <a:pPr indent="-304800" lvl="1" marL="914400" rtl="0" algn="l">
              <a:spcBef>
                <a:spcPts val="0"/>
              </a:spcBef>
              <a:spcAft>
                <a:spcPts val="0"/>
              </a:spcAft>
              <a:buSzPts val="1200"/>
              <a:buChar char="○"/>
            </a:pPr>
            <a:r>
              <a:rPr lang="en" sz="1200"/>
              <a:t>When match between characters of text T and pattern P occurs ,skip the alignments till there are no mismatches between P and T</a:t>
            </a:r>
            <a:endParaRPr sz="1200"/>
          </a:p>
          <a:p>
            <a:pPr indent="-304800" lvl="1" marL="914400" rtl="0" algn="l">
              <a:spcBef>
                <a:spcPts val="0"/>
              </a:spcBef>
              <a:spcAft>
                <a:spcPts val="0"/>
              </a:spcAft>
              <a:buSzPts val="1200"/>
              <a:buChar char="○"/>
            </a:pPr>
            <a:r>
              <a:rPr lang="en" sz="1200"/>
              <a:t>When there is no possibility for the match for any alignments,let the pattern P to pass over the the mismatched character in text.</a:t>
            </a:r>
            <a:endParaRPr sz="1200"/>
          </a:p>
        </p:txBody>
      </p:sp>
      <p:sp>
        <p:nvSpPr>
          <p:cNvPr id="328" name="Google Shape;328;p48"/>
          <p:cNvSpPr txBox="1"/>
          <p:nvPr/>
        </p:nvSpPr>
        <p:spPr>
          <a:xfrm>
            <a:off x="238725" y="2318988"/>
            <a:ext cx="9226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Example</a:t>
            </a:r>
            <a:endParaRPr/>
          </a:p>
          <a:p>
            <a:pPr indent="0" lvl="0" marL="0" rtl="0" algn="l">
              <a:spcBef>
                <a:spcPts val="0"/>
              </a:spcBef>
              <a:spcAft>
                <a:spcPts val="0"/>
              </a:spcAft>
              <a:buNone/>
            </a:pPr>
            <a:r>
              <a:rPr lang="en"/>
              <a:t>case 1:</a:t>
            </a:r>
            <a:endParaRPr/>
          </a:p>
          <a:p>
            <a:pPr indent="0" lvl="0" marL="0" rtl="0" algn="l">
              <a:spcBef>
                <a:spcPts val="0"/>
              </a:spcBef>
              <a:spcAft>
                <a:spcPts val="0"/>
              </a:spcAft>
              <a:buNone/>
            </a:pPr>
            <a:r>
              <a:rPr lang="en"/>
              <a:t>T:          GCTT</a:t>
            </a:r>
            <a:r>
              <a:rPr lang="en">
                <a:solidFill>
                  <a:srgbClr val="FF0000"/>
                </a:solidFill>
              </a:rPr>
              <a:t>C</a:t>
            </a:r>
            <a:r>
              <a:rPr lang="en">
                <a:solidFill>
                  <a:srgbClr val="93C47D"/>
                </a:solidFill>
              </a:rPr>
              <a:t>TGT</a:t>
            </a:r>
            <a:r>
              <a:rPr lang="en"/>
              <a:t> CTCGTCACT</a:t>
            </a:r>
            <a:endParaRPr/>
          </a:p>
          <a:p>
            <a:pPr indent="0" lvl="0" marL="0" rtl="0" algn="l">
              <a:spcBef>
                <a:spcPts val="0"/>
              </a:spcBef>
              <a:spcAft>
                <a:spcPts val="0"/>
              </a:spcAft>
              <a:buNone/>
            </a:pPr>
            <a:r>
              <a:rPr lang="en"/>
              <a:t>P:          T</a:t>
            </a:r>
            <a:r>
              <a:rPr lang="en">
                <a:highlight>
                  <a:srgbClr val="FFFFFF"/>
                </a:highlight>
              </a:rPr>
              <a:t>G</a:t>
            </a:r>
            <a:r>
              <a:rPr lang="en"/>
              <a:t>TT</a:t>
            </a:r>
            <a:r>
              <a:rPr lang="en">
                <a:solidFill>
                  <a:srgbClr val="FF0000"/>
                </a:solidFill>
              </a:rPr>
              <a:t>T</a:t>
            </a:r>
            <a:r>
              <a:rPr lang="en">
                <a:solidFill>
                  <a:srgbClr val="93C47D"/>
                </a:solidFill>
              </a:rPr>
              <a:t>TGT</a:t>
            </a:r>
            <a:endParaRPr>
              <a:solidFill>
                <a:srgbClr val="93C47D"/>
              </a:solidFill>
            </a:endParaRPr>
          </a:p>
          <a:p>
            <a:pPr indent="0" lvl="0" marL="0" rtl="0" algn="l">
              <a:spcBef>
                <a:spcPts val="0"/>
              </a:spcBef>
              <a:spcAft>
                <a:spcPts val="0"/>
              </a:spcAft>
              <a:buNone/>
            </a:pPr>
            <a:r>
              <a:rPr lang="en"/>
              <a:t>Result:              </a:t>
            </a:r>
            <a:r>
              <a:rPr lang="en">
                <a:solidFill>
                  <a:srgbClr val="4A86E8"/>
                </a:solidFill>
                <a:highlight>
                  <a:srgbClr val="FFFFFF"/>
                </a:highlight>
              </a:rPr>
              <a:t>TG</a:t>
            </a:r>
            <a:r>
              <a:rPr lang="en">
                <a:solidFill>
                  <a:srgbClr val="4A86E8"/>
                </a:solidFill>
                <a:highlight>
                  <a:srgbClr val="FFFFFF"/>
                </a:highlight>
              </a:rPr>
              <a:t>TTTTGT</a:t>
            </a:r>
            <a:endParaRPr>
              <a:solidFill>
                <a:srgbClr val="4A86E8"/>
              </a:solidFill>
              <a:highlight>
                <a:srgbClr val="FFFFFF"/>
              </a:highlight>
            </a:endParaRPr>
          </a:p>
          <a:p>
            <a:pPr indent="0" lvl="0" marL="0" rtl="0" algn="l">
              <a:spcBef>
                <a:spcPts val="0"/>
              </a:spcBef>
              <a:spcAft>
                <a:spcPts val="0"/>
              </a:spcAft>
              <a:buNone/>
            </a:pPr>
            <a:r>
              <a:rPr lang="en"/>
              <a:t>C will go to T position, skip 3 alignments!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case2:</a:t>
            </a:r>
            <a:endParaRPr/>
          </a:p>
          <a:p>
            <a:pPr indent="0" lvl="0" marL="0" rtl="0" algn="l">
              <a:spcBef>
                <a:spcPts val="0"/>
              </a:spcBef>
              <a:spcAft>
                <a:spcPts val="0"/>
              </a:spcAft>
              <a:buNone/>
            </a:pPr>
            <a:r>
              <a:rPr lang="en"/>
              <a:t>T:	GTCTCTTACTT</a:t>
            </a:r>
            <a:r>
              <a:rPr lang="en">
                <a:solidFill>
                  <a:srgbClr val="FF0000"/>
                </a:solidFill>
              </a:rPr>
              <a:t>A</a:t>
            </a:r>
            <a:r>
              <a:rPr lang="en">
                <a:solidFill>
                  <a:srgbClr val="93C47D"/>
                </a:solidFill>
              </a:rPr>
              <a:t>CTTCATTAC</a:t>
            </a:r>
            <a:endParaRPr>
              <a:solidFill>
                <a:srgbClr val="93C47D"/>
              </a:solidFill>
            </a:endParaRPr>
          </a:p>
          <a:p>
            <a:pPr indent="0" lvl="0" marL="0" rtl="0" algn="l">
              <a:spcBef>
                <a:spcPts val="0"/>
              </a:spcBef>
              <a:spcAft>
                <a:spcPts val="0"/>
              </a:spcAft>
              <a:buNone/>
            </a:pPr>
            <a:r>
              <a:rPr lang="en"/>
              <a:t>P:     	        CCTTACTT</a:t>
            </a:r>
            <a:r>
              <a:rPr lang="en">
                <a:solidFill>
                  <a:srgbClr val="FF0000"/>
                </a:solidFill>
              </a:rPr>
              <a:t>A</a:t>
            </a:r>
            <a:r>
              <a:rPr lang="en">
                <a:solidFill>
                  <a:srgbClr val="93C47D"/>
                </a:solidFill>
              </a:rPr>
              <a:t>C</a:t>
            </a:r>
            <a:r>
              <a:rPr lang="en"/>
              <a:t>            </a:t>
            </a:r>
            <a:endParaRPr/>
          </a:p>
          <a:p>
            <a:pPr indent="0" lvl="0" marL="0" rtl="0" algn="l">
              <a:spcBef>
                <a:spcPts val="0"/>
              </a:spcBef>
              <a:spcAft>
                <a:spcPts val="0"/>
              </a:spcAft>
              <a:buNone/>
            </a:pPr>
            <a:r>
              <a:rPr lang="en"/>
              <a:t>Result:               </a:t>
            </a:r>
            <a:r>
              <a:rPr lang="en">
                <a:solidFill>
                  <a:srgbClr val="4A86E8"/>
                </a:solidFill>
              </a:rPr>
              <a:t>CCTTACTTAC</a:t>
            </a:r>
            <a:endParaRPr>
              <a:solidFill>
                <a:srgbClr val="4A86E8"/>
              </a:solidFill>
            </a:endParaRPr>
          </a:p>
          <a:p>
            <a:pPr indent="0" lvl="0" marL="0" rtl="0" algn="l">
              <a:spcBef>
                <a:spcPts val="0"/>
              </a:spcBef>
              <a:spcAft>
                <a:spcPts val="0"/>
              </a:spcAft>
              <a:buNone/>
            </a:pPr>
            <a:r>
              <a:rPr lang="en">
                <a:solidFill>
                  <a:schemeClr val="dk1"/>
                </a:solidFill>
              </a:rPr>
              <a:t>P moves past matched character T</a:t>
            </a:r>
            <a:endParaRPr>
              <a:solidFill>
                <a:srgbClr val="4A86E8"/>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334" name="Google Shape;334;p49"/>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pic>
        <p:nvPicPr>
          <p:cNvPr id="335" name="Google Shape;335;p49"/>
          <p:cNvPicPr preferRelativeResize="0"/>
          <p:nvPr/>
        </p:nvPicPr>
        <p:blipFill rotWithShape="1">
          <a:blip r:embed="rId4">
            <a:alphaModFix/>
          </a:blip>
          <a:srcRect b="7766" l="0" r="1999" t="0"/>
          <a:stretch/>
        </p:blipFill>
        <p:spPr>
          <a:xfrm>
            <a:off x="1258450" y="2380525"/>
            <a:ext cx="4547225" cy="1423200"/>
          </a:xfrm>
          <a:prstGeom prst="rect">
            <a:avLst/>
          </a:prstGeom>
          <a:noFill/>
          <a:ln>
            <a:noFill/>
          </a:ln>
        </p:spPr>
      </p:pic>
      <p:sp>
        <p:nvSpPr>
          <p:cNvPr id="336" name="Google Shape;336;p49"/>
          <p:cNvSpPr txBox="1"/>
          <p:nvPr/>
        </p:nvSpPr>
        <p:spPr>
          <a:xfrm>
            <a:off x="1888650" y="452075"/>
            <a:ext cx="57864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Preprocessing-lookup tables</a:t>
            </a:r>
            <a:endParaRPr sz="2400"/>
          </a:p>
          <a:p>
            <a:pPr indent="0" lvl="0" marL="0" rtl="0" algn="l">
              <a:spcBef>
                <a:spcPts val="0"/>
              </a:spcBef>
              <a:spcAft>
                <a:spcPts val="0"/>
              </a:spcAft>
              <a:buNone/>
            </a:pPr>
            <a:r>
              <a:t/>
            </a:r>
            <a:endParaRPr/>
          </a:p>
          <a:p>
            <a:pPr indent="0" lvl="0" marL="0" rtl="0" algn="l">
              <a:spcBef>
                <a:spcPts val="0"/>
              </a:spcBef>
              <a:spcAft>
                <a:spcPts val="0"/>
              </a:spcAft>
              <a:buNone/>
            </a:pPr>
            <a:r>
              <a:rPr lang="en"/>
              <a:t>1.Bad character rule</a:t>
            </a:r>
            <a:endParaRPr/>
          </a:p>
          <a:p>
            <a:pPr indent="0" lvl="0" marL="0" rtl="0" algn="l">
              <a:spcBef>
                <a:spcPts val="0"/>
              </a:spcBef>
              <a:spcAft>
                <a:spcPts val="0"/>
              </a:spcAft>
              <a:buNone/>
            </a:pPr>
            <a:r>
              <a:rPr lang="en"/>
              <a:t>2.Good suffix rule</a:t>
            </a:r>
            <a:endParaRPr/>
          </a:p>
        </p:txBody>
      </p:sp>
      <p:sp>
        <p:nvSpPr>
          <p:cNvPr id="337" name="Google Shape;337;p49"/>
          <p:cNvSpPr txBox="1"/>
          <p:nvPr/>
        </p:nvSpPr>
        <p:spPr>
          <a:xfrm>
            <a:off x="886775" y="1627425"/>
            <a:ext cx="8257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Example-bad character rule</a:t>
            </a:r>
            <a:endParaRPr/>
          </a:p>
          <a:p>
            <a:pPr indent="0" lvl="0" marL="0" rtl="0" algn="l">
              <a:spcBef>
                <a:spcPts val="0"/>
              </a:spcBef>
              <a:spcAft>
                <a:spcPts val="0"/>
              </a:spcAft>
              <a:buNone/>
            </a:pPr>
            <a:r>
              <a:rPr lang="en"/>
              <a:t>T=AATCCTC</a:t>
            </a:r>
            <a:endParaRPr/>
          </a:p>
          <a:p>
            <a:pPr indent="0" lvl="0" marL="0" rtl="0" algn="l">
              <a:spcBef>
                <a:spcPts val="0"/>
              </a:spcBef>
              <a:spcAft>
                <a:spcPts val="0"/>
              </a:spcAft>
              <a:buNone/>
            </a:pPr>
            <a:r>
              <a:rPr lang="en"/>
              <a:t>P=TCGC, look at row T and </a:t>
            </a:r>
            <a:r>
              <a:rPr lang="en"/>
              <a:t>column</a:t>
            </a:r>
            <a:r>
              <a:rPr lang="en"/>
              <a:t> G ,offset of 1 is calculated and it will skip 1 alignment. </a:t>
            </a:r>
            <a:endParaRPr/>
          </a:p>
          <a:p>
            <a:pPr indent="0" lvl="0" marL="0" rtl="0" algn="l">
              <a:spcBef>
                <a:spcPts val="0"/>
              </a:spcBef>
              <a:spcAft>
                <a:spcPts val="0"/>
              </a:spcAft>
              <a:buNone/>
            </a:pPr>
            <a:r>
              <a:t/>
            </a:r>
            <a:endParaRPr/>
          </a:p>
        </p:txBody>
      </p:sp>
      <p:sp>
        <p:nvSpPr>
          <p:cNvPr id="338" name="Google Shape;338;p49"/>
          <p:cNvSpPr/>
          <p:nvPr/>
        </p:nvSpPr>
        <p:spPr>
          <a:xfrm>
            <a:off x="1426525" y="1938750"/>
            <a:ext cx="120300" cy="39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0"/>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344" name="Google Shape;344;p50"/>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345" name="Google Shape;345;p50"/>
          <p:cNvSpPr txBox="1"/>
          <p:nvPr/>
        </p:nvSpPr>
        <p:spPr>
          <a:xfrm>
            <a:off x="1888650" y="452075"/>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6" name="Google Shape;346;p50"/>
          <p:cNvSpPr txBox="1"/>
          <p:nvPr/>
        </p:nvSpPr>
        <p:spPr>
          <a:xfrm>
            <a:off x="1652575" y="297575"/>
            <a:ext cx="5786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t>Boyer-Moore : Code Snippet</a:t>
            </a:r>
            <a:endParaRPr sz="2400"/>
          </a:p>
        </p:txBody>
      </p:sp>
      <p:pic>
        <p:nvPicPr>
          <p:cNvPr id="347" name="Google Shape;347;p50"/>
          <p:cNvPicPr preferRelativeResize="0"/>
          <p:nvPr/>
        </p:nvPicPr>
        <p:blipFill rotWithShape="1">
          <a:blip r:embed="rId4">
            <a:alphaModFix/>
          </a:blip>
          <a:srcRect b="14235" l="6397" r="56210" t="36674"/>
          <a:stretch/>
        </p:blipFill>
        <p:spPr>
          <a:xfrm>
            <a:off x="1652575" y="1211325"/>
            <a:ext cx="4537973" cy="3081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1"/>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353" name="Google Shape;353;p51"/>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354" name="Google Shape;354;p51"/>
          <p:cNvSpPr txBox="1"/>
          <p:nvPr/>
        </p:nvSpPr>
        <p:spPr>
          <a:xfrm>
            <a:off x="1948900" y="673075"/>
            <a:ext cx="578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Reference-free Reads Compression</a:t>
            </a:r>
            <a:endParaRPr sz="2400"/>
          </a:p>
        </p:txBody>
      </p:sp>
      <p:sp>
        <p:nvSpPr>
          <p:cNvPr id="355" name="Google Shape;355;p51"/>
          <p:cNvSpPr txBox="1"/>
          <p:nvPr/>
        </p:nvSpPr>
        <p:spPr>
          <a:xfrm>
            <a:off x="176600" y="1537025"/>
            <a:ext cx="8603400" cy="1662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This algorithm clusters the reads based on overlaps and similarity scores. For each cluster a consensus sequence is created which act as reference string to all other reads in cluster.</a:t>
            </a:r>
            <a:endParaRPr sz="1200"/>
          </a:p>
          <a:p>
            <a:pPr indent="-304800" lvl="0" marL="457200" rtl="0" algn="l">
              <a:spcBef>
                <a:spcPts val="0"/>
              </a:spcBef>
              <a:spcAft>
                <a:spcPts val="0"/>
              </a:spcAft>
              <a:buSzPts val="1200"/>
              <a:buChar char="●"/>
            </a:pPr>
            <a:r>
              <a:rPr lang="en" sz="1200"/>
              <a:t>All the reads in the cluster are compressed using the consensus as the reference. </a:t>
            </a:r>
            <a:endParaRPr sz="1200"/>
          </a:p>
          <a:p>
            <a:pPr indent="-304800" lvl="0" marL="457200" rtl="0" algn="l">
              <a:spcBef>
                <a:spcPts val="0"/>
              </a:spcBef>
              <a:spcAft>
                <a:spcPts val="0"/>
              </a:spcAft>
              <a:buSzPts val="1200"/>
              <a:buChar char="●"/>
            </a:pPr>
            <a:r>
              <a:rPr lang="en" sz="1200"/>
              <a:t>Two reads are said to be neighbors of each other if they have a large overlap (with a small Hamming distance in the overlapping region).</a:t>
            </a:r>
            <a:endParaRPr sz="1200"/>
          </a:p>
          <a:p>
            <a:pPr indent="-304800" lvl="0" marL="457200" rtl="0" algn="l">
              <a:spcBef>
                <a:spcPts val="0"/>
              </a:spcBef>
              <a:spcAft>
                <a:spcPts val="0"/>
              </a:spcAft>
              <a:buSzPts val="1200"/>
              <a:buChar char="●"/>
            </a:pPr>
            <a:r>
              <a:rPr lang="en" sz="1200"/>
              <a:t>We find the neighbors of each read in steps 1 and 2 and use this neighborhood information to cluster the reads and perform compression. </a:t>
            </a:r>
            <a:endParaRPr sz="1200"/>
          </a:p>
          <a:p>
            <a:pPr indent="-304800" lvl="0" marL="457200" rtl="0" algn="l">
              <a:spcBef>
                <a:spcPts val="0"/>
              </a:spcBef>
              <a:spcAft>
                <a:spcPts val="0"/>
              </a:spcAft>
              <a:buSzPts val="1200"/>
              <a:buChar char="●"/>
            </a:pPr>
            <a:r>
              <a:rPr lang="en" sz="1200"/>
              <a:t>In step 1 we find the potential neighbors of each read and in step 2 we find the neighbors of each read.</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361" name="Google Shape;361;p52"/>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362" name="Google Shape;362;p52"/>
          <p:cNvSpPr txBox="1"/>
          <p:nvPr/>
        </p:nvSpPr>
        <p:spPr>
          <a:xfrm>
            <a:off x="1948900" y="673075"/>
            <a:ext cx="578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Reference-free Reads Compression</a:t>
            </a:r>
            <a:endParaRPr sz="2400"/>
          </a:p>
        </p:txBody>
      </p:sp>
      <p:pic>
        <p:nvPicPr>
          <p:cNvPr id="363" name="Google Shape;363;p52"/>
          <p:cNvPicPr preferRelativeResize="0"/>
          <p:nvPr/>
        </p:nvPicPr>
        <p:blipFill rotWithShape="1">
          <a:blip r:embed="rId4">
            <a:alphaModFix/>
          </a:blip>
          <a:srcRect b="41324" l="4145" r="32953" t="24621"/>
          <a:stretch/>
        </p:blipFill>
        <p:spPr>
          <a:xfrm>
            <a:off x="1557675" y="1866950"/>
            <a:ext cx="6568848" cy="240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3"/>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369" name="Google Shape;369;p53"/>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370" name="Google Shape;370;p53"/>
          <p:cNvSpPr txBox="1"/>
          <p:nvPr/>
        </p:nvSpPr>
        <p:spPr>
          <a:xfrm>
            <a:off x="1667625" y="73335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p>
        </p:txBody>
      </p:sp>
      <p:sp>
        <p:nvSpPr>
          <p:cNvPr id="371" name="Google Shape;371;p53"/>
          <p:cNvSpPr txBox="1"/>
          <p:nvPr/>
        </p:nvSpPr>
        <p:spPr>
          <a:xfrm>
            <a:off x="622850" y="884050"/>
            <a:ext cx="6760800" cy="1662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This score can be thought of as the probability that this base is correct. </a:t>
            </a:r>
            <a:endParaRPr sz="1200"/>
          </a:p>
          <a:p>
            <a:pPr indent="-304800" lvl="0" marL="457200" rtl="0" algn="l">
              <a:spcBef>
                <a:spcPts val="0"/>
              </a:spcBef>
              <a:spcAft>
                <a:spcPts val="0"/>
              </a:spcAft>
              <a:buSzPts val="1200"/>
              <a:buChar char="●"/>
            </a:pPr>
            <a:r>
              <a:rPr lang="en" sz="1200"/>
              <a:t>At first we count the frequency of each character in the quality score sequences and </a:t>
            </a:r>
            <a:r>
              <a:rPr lang="en" sz="1200"/>
              <a:t>identify</a:t>
            </a:r>
            <a:r>
              <a:rPr lang="en" sz="1200"/>
              <a:t> the top m characters based on frequencies (where the value</a:t>
            </a:r>
            <a:endParaRPr sz="1200"/>
          </a:p>
          <a:p>
            <a:pPr indent="0" lvl="0" marL="457200" rtl="0" algn="l">
              <a:spcBef>
                <a:spcPts val="0"/>
              </a:spcBef>
              <a:spcAft>
                <a:spcPts val="0"/>
              </a:spcAft>
              <a:buNone/>
            </a:pPr>
            <a:r>
              <a:rPr lang="en" sz="1200"/>
              <a:t>of m is chosen to get the best compression). </a:t>
            </a:r>
            <a:endParaRPr sz="1200"/>
          </a:p>
          <a:p>
            <a:pPr indent="-304800" lvl="0" marL="457200" rtl="0" algn="l">
              <a:spcBef>
                <a:spcPts val="0"/>
              </a:spcBef>
              <a:spcAft>
                <a:spcPts val="0"/>
              </a:spcAft>
              <a:buSzPts val="1200"/>
              <a:buChar char="●"/>
            </a:pPr>
            <a:r>
              <a:rPr lang="en" sz="1200"/>
              <a:t>Hamming distance is calculated for each quality score sequence s ,if distance is least let’s say between si and and s ,then si will serve as reference for all other s’s in sequence s.</a:t>
            </a:r>
            <a:endParaRPr sz="1200"/>
          </a:p>
          <a:p>
            <a:pPr indent="-304800" lvl="0" marL="457200" rtl="0" algn="l">
              <a:spcBef>
                <a:spcPts val="0"/>
              </a:spcBef>
              <a:spcAft>
                <a:spcPts val="0"/>
              </a:spcAft>
              <a:buSzPts val="1200"/>
              <a:buChar char="●"/>
            </a:pPr>
            <a:r>
              <a:rPr lang="en" sz="1200"/>
              <a:t>S-quality score sequence-{s1,s2,s3………...sn}</a:t>
            </a:r>
            <a:endParaRPr sz="1200"/>
          </a:p>
          <a:p>
            <a:pPr indent="0" lvl="0" marL="457200" rtl="0" algn="l">
              <a:spcBef>
                <a:spcPts val="0"/>
              </a:spcBef>
              <a:spcAft>
                <a:spcPts val="0"/>
              </a:spcAft>
              <a:buNone/>
            </a:pPr>
            <a:r>
              <a:t/>
            </a:r>
            <a:endParaRPr sz="1200"/>
          </a:p>
        </p:txBody>
      </p:sp>
      <p:sp>
        <p:nvSpPr>
          <p:cNvPr id="372" name="Google Shape;372;p53"/>
          <p:cNvSpPr txBox="1"/>
          <p:nvPr/>
        </p:nvSpPr>
        <p:spPr>
          <a:xfrm>
            <a:off x="1287450" y="253150"/>
            <a:ext cx="57864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700">
                <a:solidFill>
                  <a:schemeClr val="dk1"/>
                </a:solidFill>
              </a:rPr>
              <a:t>Q</a:t>
            </a:r>
            <a:r>
              <a:rPr lang="en" sz="2300">
                <a:solidFill>
                  <a:schemeClr val="dk1"/>
                </a:solidFill>
              </a:rPr>
              <a:t>uality Scores Compression</a:t>
            </a:r>
            <a:endParaRPr sz="2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4"/>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Preprocessing</a:t>
            </a:r>
            <a:endParaRPr sz="2400"/>
          </a:p>
        </p:txBody>
      </p:sp>
      <p:sp>
        <p:nvSpPr>
          <p:cNvPr id="378" name="Google Shape;378;p54"/>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 sz="1200"/>
              <a:t>How was Boyer-Moore algorithm different from Naive algorithm?</a:t>
            </a:r>
            <a:endParaRPr sz="1200"/>
          </a:p>
          <a:p>
            <a:pPr indent="0" lvl="0" marL="0" rtl="0" algn="l">
              <a:lnSpc>
                <a:spcPct val="115000"/>
              </a:lnSpc>
              <a:spcBef>
                <a:spcPts val="0"/>
              </a:spcBef>
              <a:spcAft>
                <a:spcPts val="0"/>
              </a:spcAft>
              <a:buNone/>
            </a:pPr>
            <a:r>
              <a:t/>
            </a:r>
            <a:endParaRPr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sz="1200"/>
          </a:p>
        </p:txBody>
      </p:sp>
      <p:sp>
        <p:nvSpPr>
          <p:cNvPr id="379" name="Google Shape;379;p54"/>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380" name="Google Shape;380;p54"/>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pic>
        <p:nvPicPr>
          <p:cNvPr id="381" name="Google Shape;381;p54"/>
          <p:cNvPicPr preferRelativeResize="0"/>
          <p:nvPr/>
        </p:nvPicPr>
        <p:blipFill rotWithShape="1">
          <a:blip r:embed="rId4">
            <a:alphaModFix/>
          </a:blip>
          <a:srcRect b="15641" l="4395" r="65391" t="56397"/>
          <a:stretch/>
        </p:blipFill>
        <p:spPr>
          <a:xfrm>
            <a:off x="421925" y="1969000"/>
            <a:ext cx="4050677" cy="2108724"/>
          </a:xfrm>
          <a:prstGeom prst="rect">
            <a:avLst/>
          </a:prstGeom>
          <a:noFill/>
          <a:ln>
            <a:noFill/>
          </a:ln>
        </p:spPr>
      </p:pic>
      <p:sp>
        <p:nvSpPr>
          <p:cNvPr id="382" name="Google Shape;382;p54"/>
          <p:cNvSpPr txBox="1"/>
          <p:nvPr/>
        </p:nvSpPr>
        <p:spPr>
          <a:xfrm>
            <a:off x="311700" y="4364700"/>
            <a:ext cx="4572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Fig1 : </a:t>
            </a:r>
            <a:r>
              <a:rPr lang="en" sz="1200"/>
              <a:t>Number of reads versus text size performance for naive</a:t>
            </a:r>
            <a:endParaRPr sz="1200"/>
          </a:p>
        </p:txBody>
      </p:sp>
      <p:sp>
        <p:nvSpPr>
          <p:cNvPr id="383" name="Google Shape;383;p54"/>
          <p:cNvSpPr txBox="1"/>
          <p:nvPr/>
        </p:nvSpPr>
        <p:spPr>
          <a:xfrm>
            <a:off x="1411438" y="1969000"/>
            <a:ext cx="78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naive</a:t>
            </a:r>
            <a:endParaRPr/>
          </a:p>
        </p:txBody>
      </p:sp>
      <p:pic>
        <p:nvPicPr>
          <p:cNvPr id="384" name="Google Shape;384;p54"/>
          <p:cNvPicPr preferRelativeResize="0"/>
          <p:nvPr/>
        </p:nvPicPr>
        <p:blipFill rotWithShape="1">
          <a:blip r:embed="rId5">
            <a:alphaModFix/>
          </a:blip>
          <a:srcRect b="34394" l="5452" r="66642" t="36738"/>
          <a:stretch/>
        </p:blipFill>
        <p:spPr>
          <a:xfrm>
            <a:off x="4611052" y="1886900"/>
            <a:ext cx="3955248" cy="2301426"/>
          </a:xfrm>
          <a:prstGeom prst="rect">
            <a:avLst/>
          </a:prstGeom>
          <a:noFill/>
          <a:ln>
            <a:noFill/>
          </a:ln>
        </p:spPr>
      </p:pic>
      <p:sp>
        <p:nvSpPr>
          <p:cNvPr id="385" name="Google Shape;385;p54"/>
          <p:cNvSpPr txBox="1"/>
          <p:nvPr/>
        </p:nvSpPr>
        <p:spPr>
          <a:xfrm>
            <a:off x="6115950" y="1969000"/>
            <a:ext cx="14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Boyer-moore</a:t>
            </a:r>
            <a:endParaRPr/>
          </a:p>
        </p:txBody>
      </p:sp>
      <p:sp>
        <p:nvSpPr>
          <p:cNvPr id="386" name="Google Shape;386;p54"/>
          <p:cNvSpPr txBox="1"/>
          <p:nvPr/>
        </p:nvSpPr>
        <p:spPr>
          <a:xfrm>
            <a:off x="4883700" y="4364700"/>
            <a:ext cx="57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rPr>
              <a:t>Fig2 :</a:t>
            </a:r>
            <a:r>
              <a:rPr lang="en" sz="1200">
                <a:solidFill>
                  <a:schemeClr val="dk1"/>
                </a:solidFill>
              </a:rPr>
              <a:t>Number of reads versus text size performance for naive</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8"/>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Introduction</a:t>
            </a:r>
            <a:endParaRPr sz="2400"/>
          </a:p>
        </p:txBody>
      </p:sp>
      <p:sp>
        <p:nvSpPr>
          <p:cNvPr id="127" name="Google Shape;127;p28"/>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304800" lvl="0" marL="457200" rtl="0" algn="l">
              <a:lnSpc>
                <a:spcPct val="100000"/>
              </a:lnSpc>
              <a:spcBef>
                <a:spcPts val="0"/>
              </a:spcBef>
              <a:spcAft>
                <a:spcPts val="0"/>
              </a:spcAft>
              <a:buSzPts val="1200"/>
              <a:buChar char="●"/>
            </a:pPr>
            <a:r>
              <a:rPr lang="en" sz="1200">
                <a:solidFill>
                  <a:schemeClr val="dk1"/>
                </a:solidFill>
              </a:rPr>
              <a:t>DNA Sequencing has become so inexpensive and so good at delivering a lot of data very quickly that sequencers are being used all over the field of life sciences.</a:t>
            </a:r>
            <a:endParaRPr sz="12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200">
                <a:solidFill>
                  <a:schemeClr val="dk1"/>
                </a:solidFill>
              </a:rPr>
              <a:t>Scientists are applying and refining new ways of sequencing to study people’s genomes.</a:t>
            </a:r>
            <a:endParaRPr sz="1200">
              <a:solidFill>
                <a:schemeClr val="dk1"/>
              </a:solidFill>
            </a:endParaRPr>
          </a:p>
          <a:p>
            <a:pPr indent="-311150" lvl="0" marL="457200" rtl="0" algn="l">
              <a:lnSpc>
                <a:spcPct val="100000"/>
              </a:lnSpc>
              <a:spcBef>
                <a:spcPts val="0"/>
              </a:spcBef>
              <a:spcAft>
                <a:spcPts val="0"/>
              </a:spcAft>
              <a:buClr>
                <a:schemeClr val="dk1"/>
              </a:buClr>
              <a:buSzPts val="1300"/>
              <a:buChar char="●"/>
            </a:pPr>
            <a:r>
              <a:rPr lang="en" sz="1200">
                <a:solidFill>
                  <a:schemeClr val="dk1"/>
                </a:solidFill>
              </a:rPr>
              <a:t>These study answer some of the most fundamental questions about evolutions,patterns of migration, ancient civilizations etc.</a:t>
            </a:r>
            <a:endParaRPr sz="1200">
              <a:solidFill>
                <a:schemeClr val="dk1"/>
              </a:solidFill>
            </a:endParaRPr>
          </a:p>
          <a:p>
            <a:pPr indent="0" lvl="0" marL="457200" rtl="0" algn="l">
              <a:lnSpc>
                <a:spcPct val="100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sz="1200"/>
          </a:p>
        </p:txBody>
      </p:sp>
      <p:sp>
        <p:nvSpPr>
          <p:cNvPr id="128" name="Google Shape;128;p28"/>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129" name="Google Shape;129;p28"/>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pic>
        <p:nvPicPr>
          <p:cNvPr id="130" name="Google Shape;130;p28"/>
          <p:cNvPicPr preferRelativeResize="0"/>
          <p:nvPr/>
        </p:nvPicPr>
        <p:blipFill>
          <a:blip r:embed="rId4">
            <a:alphaModFix/>
          </a:blip>
          <a:stretch>
            <a:fillRect/>
          </a:stretch>
        </p:blipFill>
        <p:spPr>
          <a:xfrm>
            <a:off x="660951" y="2211950"/>
            <a:ext cx="3084100" cy="2451275"/>
          </a:xfrm>
          <a:prstGeom prst="rect">
            <a:avLst/>
          </a:prstGeom>
          <a:noFill/>
          <a:ln>
            <a:noFill/>
          </a:ln>
        </p:spPr>
      </p:pic>
      <p:pic>
        <p:nvPicPr>
          <p:cNvPr id="131" name="Google Shape;131;p28"/>
          <p:cNvPicPr preferRelativeResize="0"/>
          <p:nvPr/>
        </p:nvPicPr>
        <p:blipFill>
          <a:blip r:embed="rId5">
            <a:alphaModFix/>
          </a:blip>
          <a:stretch>
            <a:fillRect/>
          </a:stretch>
        </p:blipFill>
        <p:spPr>
          <a:xfrm>
            <a:off x="3821732" y="2761050"/>
            <a:ext cx="5231794"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5"/>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Preprocessing</a:t>
            </a:r>
            <a:endParaRPr sz="2400"/>
          </a:p>
        </p:txBody>
      </p:sp>
      <p:sp>
        <p:nvSpPr>
          <p:cNvPr id="392" name="Google Shape;392;p55"/>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 sz="1200"/>
              <a:t>How was Boyer-Moore algorithm different from Naive algorithm?</a:t>
            </a:r>
            <a:endParaRPr sz="1200"/>
          </a:p>
          <a:p>
            <a:pPr indent="0" lvl="0" marL="0" rtl="0" algn="l">
              <a:lnSpc>
                <a:spcPct val="115000"/>
              </a:lnSpc>
              <a:spcBef>
                <a:spcPts val="0"/>
              </a:spcBef>
              <a:spcAft>
                <a:spcPts val="0"/>
              </a:spcAft>
              <a:buNone/>
            </a:pPr>
            <a:r>
              <a:t/>
            </a:r>
            <a:endParaRPr sz="1200"/>
          </a:p>
          <a:p>
            <a:pPr indent="0" lvl="0" marL="457200" rtl="0" algn="l">
              <a:lnSpc>
                <a:spcPct val="115000"/>
              </a:lnSpc>
              <a:spcBef>
                <a:spcPts val="0"/>
              </a:spcBef>
              <a:spcAft>
                <a:spcPts val="0"/>
              </a:spcAft>
              <a:buNone/>
            </a:pPr>
            <a:r>
              <a:rPr lang="en" sz="1200"/>
              <a:t>The Boyer-Moore algorithm </a:t>
            </a:r>
            <a:r>
              <a:rPr b="1" lang="en" sz="1200"/>
              <a:t>preprocesses </a:t>
            </a:r>
            <a:r>
              <a:rPr lang="en" sz="1200"/>
              <a:t>the pattern P using a </a:t>
            </a:r>
            <a:r>
              <a:rPr lang="en" sz="1200"/>
              <a:t>lookup</a:t>
            </a:r>
            <a:r>
              <a:rPr lang="en" sz="1200"/>
              <a:t> table in order to use the the </a:t>
            </a:r>
            <a:r>
              <a:rPr b="1" lang="en" sz="1200"/>
              <a:t>bad-character and good-suffix rule.</a:t>
            </a:r>
            <a:endParaRPr b="1" sz="1200"/>
          </a:p>
        </p:txBody>
      </p:sp>
      <p:sp>
        <p:nvSpPr>
          <p:cNvPr id="393" name="Google Shape;393;p55"/>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394" name="Google Shape;394;p55"/>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6"/>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Preprocessing</a:t>
            </a:r>
            <a:endParaRPr sz="2400"/>
          </a:p>
        </p:txBody>
      </p:sp>
      <p:sp>
        <p:nvSpPr>
          <p:cNvPr id="400" name="Google Shape;400;p56"/>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 sz="1200"/>
              <a:t>How was Boyer-Moore algorithm different from Naive algorithm?</a:t>
            </a:r>
            <a:endParaRPr sz="1200"/>
          </a:p>
          <a:p>
            <a:pPr indent="0" lvl="0" marL="0" rtl="0" algn="l">
              <a:lnSpc>
                <a:spcPct val="115000"/>
              </a:lnSpc>
              <a:spcBef>
                <a:spcPts val="0"/>
              </a:spcBef>
              <a:spcAft>
                <a:spcPts val="0"/>
              </a:spcAft>
              <a:buNone/>
            </a:pPr>
            <a:r>
              <a:t/>
            </a:r>
            <a:endParaRPr sz="1200"/>
          </a:p>
          <a:p>
            <a:pPr indent="0" lvl="0" marL="457200" rtl="0" algn="l">
              <a:lnSpc>
                <a:spcPct val="115000"/>
              </a:lnSpc>
              <a:spcBef>
                <a:spcPts val="0"/>
              </a:spcBef>
              <a:spcAft>
                <a:spcPts val="0"/>
              </a:spcAft>
              <a:buNone/>
            </a:pPr>
            <a:r>
              <a:rPr lang="en" sz="1200"/>
              <a:t>The Boyer-Moore algorithm </a:t>
            </a:r>
            <a:r>
              <a:rPr b="1" lang="en" sz="1200"/>
              <a:t>preprocesses </a:t>
            </a:r>
            <a:r>
              <a:rPr lang="en" sz="1200"/>
              <a:t>the pattern P using a lookup table in order to use the the </a:t>
            </a:r>
            <a:r>
              <a:rPr b="1" lang="en" sz="1200"/>
              <a:t>bad-character and good-suffix rule.</a:t>
            </a:r>
            <a:endParaRPr b="1" sz="1200"/>
          </a:p>
          <a:p>
            <a:pPr indent="0" lvl="0" marL="457200" rtl="0" algn="l">
              <a:lnSpc>
                <a:spcPct val="115000"/>
              </a:lnSpc>
              <a:spcBef>
                <a:spcPts val="0"/>
              </a:spcBef>
              <a:spcAft>
                <a:spcPts val="0"/>
              </a:spcAft>
              <a:buNone/>
            </a:pPr>
            <a:r>
              <a:t/>
            </a:r>
            <a:endParaRPr b="1" sz="1200"/>
          </a:p>
          <a:p>
            <a:pPr indent="-304800" lvl="0" marL="457200" rtl="0" algn="l">
              <a:lnSpc>
                <a:spcPct val="115000"/>
              </a:lnSpc>
              <a:spcBef>
                <a:spcPts val="0"/>
              </a:spcBef>
              <a:spcAft>
                <a:spcPts val="0"/>
              </a:spcAft>
              <a:buSzPts val="1200"/>
              <a:buChar char="●"/>
            </a:pPr>
            <a:r>
              <a:rPr b="1" lang="en" sz="1200"/>
              <a:t>Preprocessing : Naive algorithm</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rPr lang="en" sz="1200"/>
              <a:t>No preprocessing is done in Naive algorithm.</a:t>
            </a:r>
            <a:endParaRPr sz="1200"/>
          </a:p>
        </p:txBody>
      </p:sp>
      <p:sp>
        <p:nvSpPr>
          <p:cNvPr id="401" name="Google Shape;401;p56"/>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402" name="Google Shape;402;p56"/>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403" name="Google Shape;403;p56"/>
          <p:cNvSpPr/>
          <p:nvPr/>
        </p:nvSpPr>
        <p:spPr>
          <a:xfrm>
            <a:off x="2746875" y="2911825"/>
            <a:ext cx="411600" cy="3936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 name="Google Shape;404;p56"/>
          <p:cNvCxnSpPr>
            <a:endCxn id="403" idx="2"/>
          </p:cNvCxnSpPr>
          <p:nvPr/>
        </p:nvCxnSpPr>
        <p:spPr>
          <a:xfrm>
            <a:off x="1975275" y="3107125"/>
            <a:ext cx="771600" cy="1500"/>
          </a:xfrm>
          <a:prstGeom prst="straightConnector1">
            <a:avLst/>
          </a:prstGeom>
          <a:noFill/>
          <a:ln cap="flat" cmpd="sng" w="9525">
            <a:solidFill>
              <a:schemeClr val="dk2"/>
            </a:solidFill>
            <a:prstDash val="solid"/>
            <a:round/>
            <a:headEnd len="med" w="med" type="none"/>
            <a:tailEnd len="med" w="med" type="triangle"/>
          </a:ln>
        </p:spPr>
      </p:cxnSp>
      <p:cxnSp>
        <p:nvCxnSpPr>
          <p:cNvPr id="405" name="Google Shape;405;p56"/>
          <p:cNvCxnSpPr>
            <a:endCxn id="403" idx="1"/>
          </p:cNvCxnSpPr>
          <p:nvPr/>
        </p:nvCxnSpPr>
        <p:spPr>
          <a:xfrm rot="10800000">
            <a:off x="2952675" y="3305425"/>
            <a:ext cx="0" cy="398400"/>
          </a:xfrm>
          <a:prstGeom prst="straightConnector1">
            <a:avLst/>
          </a:prstGeom>
          <a:noFill/>
          <a:ln cap="flat" cmpd="sng" w="9525">
            <a:solidFill>
              <a:schemeClr val="dk2"/>
            </a:solidFill>
            <a:prstDash val="solid"/>
            <a:round/>
            <a:headEnd len="med" w="med" type="none"/>
            <a:tailEnd len="med" w="med" type="triangle"/>
          </a:ln>
        </p:spPr>
      </p:cxnSp>
      <p:cxnSp>
        <p:nvCxnSpPr>
          <p:cNvPr id="406" name="Google Shape;406;p56"/>
          <p:cNvCxnSpPr>
            <a:stCxn id="403" idx="0"/>
          </p:cNvCxnSpPr>
          <p:nvPr/>
        </p:nvCxnSpPr>
        <p:spPr>
          <a:xfrm>
            <a:off x="3158475" y="3108625"/>
            <a:ext cx="576000" cy="9000"/>
          </a:xfrm>
          <a:prstGeom prst="straightConnector1">
            <a:avLst/>
          </a:prstGeom>
          <a:noFill/>
          <a:ln cap="flat" cmpd="sng" w="9525">
            <a:solidFill>
              <a:schemeClr val="dk2"/>
            </a:solidFill>
            <a:prstDash val="solid"/>
            <a:round/>
            <a:headEnd len="med" w="med" type="none"/>
            <a:tailEnd len="med" w="med" type="triangle"/>
          </a:ln>
        </p:spPr>
      </p:cxnSp>
      <p:sp>
        <p:nvSpPr>
          <p:cNvPr id="407" name="Google Shape;407;p56"/>
          <p:cNvSpPr txBox="1"/>
          <p:nvPr/>
        </p:nvSpPr>
        <p:spPr>
          <a:xfrm>
            <a:off x="1677025" y="2913025"/>
            <a:ext cx="2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t>
            </a:r>
            <a:endParaRPr/>
          </a:p>
        </p:txBody>
      </p:sp>
      <p:sp>
        <p:nvSpPr>
          <p:cNvPr id="408" name="Google Shape;408;p56"/>
          <p:cNvSpPr txBox="1"/>
          <p:nvPr/>
        </p:nvSpPr>
        <p:spPr>
          <a:xfrm>
            <a:off x="2808450" y="3662750"/>
            <a:ext cx="28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p:txBody>
      </p:sp>
      <p:sp>
        <p:nvSpPr>
          <p:cNvPr id="409" name="Google Shape;409;p56"/>
          <p:cNvSpPr txBox="1"/>
          <p:nvPr/>
        </p:nvSpPr>
        <p:spPr>
          <a:xfrm>
            <a:off x="3734475" y="2913025"/>
            <a:ext cx="136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Results</a:t>
            </a:r>
            <a:endParaRPr/>
          </a:p>
        </p:txBody>
      </p:sp>
      <p:sp>
        <p:nvSpPr>
          <p:cNvPr id="410" name="Google Shape;410;p56"/>
          <p:cNvSpPr txBox="1"/>
          <p:nvPr/>
        </p:nvSpPr>
        <p:spPr>
          <a:xfrm>
            <a:off x="2541225" y="2629600"/>
            <a:ext cx="96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Naive Algo</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7"/>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Preprocessing</a:t>
            </a:r>
            <a:endParaRPr sz="2400"/>
          </a:p>
        </p:txBody>
      </p:sp>
      <p:sp>
        <p:nvSpPr>
          <p:cNvPr id="416" name="Google Shape;416;p57"/>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 sz="1200"/>
              <a:t>How was Boyer-Moore algorithm different from Naive algorithm?</a:t>
            </a:r>
            <a:endParaRPr sz="1200"/>
          </a:p>
          <a:p>
            <a:pPr indent="0" lvl="0" marL="0" rtl="0" algn="l">
              <a:lnSpc>
                <a:spcPct val="115000"/>
              </a:lnSpc>
              <a:spcBef>
                <a:spcPts val="0"/>
              </a:spcBef>
              <a:spcAft>
                <a:spcPts val="0"/>
              </a:spcAft>
              <a:buNone/>
            </a:pPr>
            <a:r>
              <a:t/>
            </a:r>
            <a:endParaRPr sz="1200"/>
          </a:p>
          <a:p>
            <a:pPr indent="0" lvl="0" marL="457200" rtl="0" algn="l">
              <a:lnSpc>
                <a:spcPct val="115000"/>
              </a:lnSpc>
              <a:spcBef>
                <a:spcPts val="0"/>
              </a:spcBef>
              <a:spcAft>
                <a:spcPts val="0"/>
              </a:spcAft>
              <a:buNone/>
            </a:pPr>
            <a:r>
              <a:rPr lang="en" sz="1200"/>
              <a:t>The Boyer-Moore algorithm </a:t>
            </a:r>
            <a:r>
              <a:rPr b="1" lang="en" sz="1200"/>
              <a:t>preprocesses </a:t>
            </a:r>
            <a:r>
              <a:rPr lang="en" sz="1200"/>
              <a:t>the pattern P using a lookup table in order to use the the </a:t>
            </a:r>
            <a:r>
              <a:rPr b="1" lang="en" sz="1200"/>
              <a:t>bad-character and good-suffix rule.</a:t>
            </a:r>
            <a:endParaRPr b="1" sz="1200"/>
          </a:p>
          <a:p>
            <a:pPr indent="0" lvl="0" marL="457200" rtl="0" algn="l">
              <a:lnSpc>
                <a:spcPct val="115000"/>
              </a:lnSpc>
              <a:spcBef>
                <a:spcPts val="0"/>
              </a:spcBef>
              <a:spcAft>
                <a:spcPts val="0"/>
              </a:spcAft>
              <a:buNone/>
            </a:pPr>
            <a:r>
              <a:t/>
            </a:r>
            <a:endParaRPr b="1" sz="1200"/>
          </a:p>
          <a:p>
            <a:pPr indent="-304800" lvl="0" marL="457200" rtl="0" algn="l">
              <a:lnSpc>
                <a:spcPct val="115000"/>
              </a:lnSpc>
              <a:spcBef>
                <a:spcPts val="0"/>
              </a:spcBef>
              <a:spcAft>
                <a:spcPts val="0"/>
              </a:spcAft>
              <a:buSzPts val="1200"/>
              <a:buChar char="●"/>
            </a:pPr>
            <a:r>
              <a:rPr b="1" lang="en" sz="1200"/>
              <a:t>Preprocessing : Boyer-Moore algorithm</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rPr lang="en" sz="1200"/>
              <a:t>P</a:t>
            </a:r>
            <a:r>
              <a:rPr lang="en" sz="1200"/>
              <a:t>reprocessing in Boyer-Moore algorithm.</a:t>
            </a:r>
            <a:endParaRPr sz="1200"/>
          </a:p>
        </p:txBody>
      </p:sp>
      <p:sp>
        <p:nvSpPr>
          <p:cNvPr id="417" name="Google Shape;417;p57"/>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418" name="Google Shape;418;p57"/>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419" name="Google Shape;419;p57"/>
          <p:cNvSpPr/>
          <p:nvPr/>
        </p:nvSpPr>
        <p:spPr>
          <a:xfrm>
            <a:off x="2746875" y="2911825"/>
            <a:ext cx="411600" cy="3936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p57"/>
          <p:cNvCxnSpPr>
            <a:endCxn id="419" idx="2"/>
          </p:cNvCxnSpPr>
          <p:nvPr/>
        </p:nvCxnSpPr>
        <p:spPr>
          <a:xfrm>
            <a:off x="1975275" y="3107125"/>
            <a:ext cx="771600" cy="1500"/>
          </a:xfrm>
          <a:prstGeom prst="straightConnector1">
            <a:avLst/>
          </a:prstGeom>
          <a:noFill/>
          <a:ln cap="flat" cmpd="sng" w="9525">
            <a:solidFill>
              <a:schemeClr val="dk2"/>
            </a:solidFill>
            <a:prstDash val="solid"/>
            <a:round/>
            <a:headEnd len="med" w="med" type="none"/>
            <a:tailEnd len="med" w="med" type="triangle"/>
          </a:ln>
        </p:spPr>
      </p:cxnSp>
      <p:cxnSp>
        <p:nvCxnSpPr>
          <p:cNvPr id="421" name="Google Shape;421;p57"/>
          <p:cNvCxnSpPr>
            <a:endCxn id="419" idx="1"/>
          </p:cNvCxnSpPr>
          <p:nvPr/>
        </p:nvCxnSpPr>
        <p:spPr>
          <a:xfrm rot="10800000">
            <a:off x="2952675" y="3305425"/>
            <a:ext cx="0" cy="398400"/>
          </a:xfrm>
          <a:prstGeom prst="straightConnector1">
            <a:avLst/>
          </a:prstGeom>
          <a:noFill/>
          <a:ln cap="flat" cmpd="sng" w="9525">
            <a:solidFill>
              <a:schemeClr val="dk2"/>
            </a:solidFill>
            <a:prstDash val="solid"/>
            <a:round/>
            <a:headEnd len="med" w="med" type="none"/>
            <a:tailEnd len="med" w="med" type="triangle"/>
          </a:ln>
        </p:spPr>
      </p:cxnSp>
      <p:cxnSp>
        <p:nvCxnSpPr>
          <p:cNvPr id="422" name="Google Shape;422;p57"/>
          <p:cNvCxnSpPr>
            <a:stCxn id="419" idx="0"/>
          </p:cNvCxnSpPr>
          <p:nvPr/>
        </p:nvCxnSpPr>
        <p:spPr>
          <a:xfrm>
            <a:off x="3158475" y="3108625"/>
            <a:ext cx="576000" cy="9000"/>
          </a:xfrm>
          <a:prstGeom prst="straightConnector1">
            <a:avLst/>
          </a:prstGeom>
          <a:noFill/>
          <a:ln cap="flat" cmpd="sng" w="9525">
            <a:solidFill>
              <a:schemeClr val="dk2"/>
            </a:solidFill>
            <a:prstDash val="solid"/>
            <a:round/>
            <a:headEnd len="med" w="med" type="none"/>
            <a:tailEnd len="med" w="med" type="triangle"/>
          </a:ln>
        </p:spPr>
      </p:cxnSp>
      <p:sp>
        <p:nvSpPr>
          <p:cNvPr id="423" name="Google Shape;423;p57"/>
          <p:cNvSpPr txBox="1"/>
          <p:nvPr/>
        </p:nvSpPr>
        <p:spPr>
          <a:xfrm>
            <a:off x="926050" y="2913025"/>
            <a:ext cx="22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t>
            </a:r>
            <a:endParaRPr/>
          </a:p>
        </p:txBody>
      </p:sp>
      <p:sp>
        <p:nvSpPr>
          <p:cNvPr id="424" name="Google Shape;424;p57"/>
          <p:cNvSpPr txBox="1"/>
          <p:nvPr/>
        </p:nvSpPr>
        <p:spPr>
          <a:xfrm>
            <a:off x="2808450" y="3662750"/>
            <a:ext cx="28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t>
            </a:r>
            <a:endParaRPr/>
          </a:p>
        </p:txBody>
      </p:sp>
      <p:sp>
        <p:nvSpPr>
          <p:cNvPr id="425" name="Google Shape;425;p57"/>
          <p:cNvSpPr txBox="1"/>
          <p:nvPr/>
        </p:nvSpPr>
        <p:spPr>
          <a:xfrm>
            <a:off x="3734475" y="2913025"/>
            <a:ext cx="136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Results</a:t>
            </a:r>
            <a:endParaRPr/>
          </a:p>
        </p:txBody>
      </p:sp>
      <p:sp>
        <p:nvSpPr>
          <p:cNvPr id="426" name="Google Shape;426;p57"/>
          <p:cNvSpPr/>
          <p:nvPr/>
        </p:nvSpPr>
        <p:spPr>
          <a:xfrm>
            <a:off x="1686975" y="2957425"/>
            <a:ext cx="288300" cy="31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 name="Google Shape;427;p57"/>
          <p:cNvCxnSpPr>
            <a:stCxn id="423" idx="3"/>
            <a:endCxn id="426" idx="2"/>
          </p:cNvCxnSpPr>
          <p:nvPr/>
        </p:nvCxnSpPr>
        <p:spPr>
          <a:xfrm>
            <a:off x="1152250" y="3113125"/>
            <a:ext cx="534600" cy="0"/>
          </a:xfrm>
          <a:prstGeom prst="straightConnector1">
            <a:avLst/>
          </a:prstGeom>
          <a:noFill/>
          <a:ln cap="flat" cmpd="sng" w="9525">
            <a:solidFill>
              <a:schemeClr val="dk2"/>
            </a:solidFill>
            <a:prstDash val="solid"/>
            <a:round/>
            <a:headEnd len="med" w="med" type="none"/>
            <a:tailEnd len="med" w="med" type="triangle"/>
          </a:ln>
        </p:spPr>
      </p:cxnSp>
      <p:sp>
        <p:nvSpPr>
          <p:cNvPr id="428" name="Google Shape;428;p57"/>
          <p:cNvSpPr txBox="1"/>
          <p:nvPr/>
        </p:nvSpPr>
        <p:spPr>
          <a:xfrm>
            <a:off x="1224313" y="3181375"/>
            <a:ext cx="1450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Make lookup tables for bad character &amp; good suffix rules</a:t>
            </a:r>
            <a:endParaRPr sz="1000"/>
          </a:p>
        </p:txBody>
      </p:sp>
      <p:sp>
        <p:nvSpPr>
          <p:cNvPr id="429" name="Google Shape;429;p57"/>
          <p:cNvSpPr txBox="1"/>
          <p:nvPr/>
        </p:nvSpPr>
        <p:spPr>
          <a:xfrm>
            <a:off x="2592550" y="2634075"/>
            <a:ext cx="771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BM Algo</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8"/>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Preprocessing</a:t>
            </a:r>
            <a:endParaRPr sz="2400"/>
          </a:p>
        </p:txBody>
      </p:sp>
      <p:sp>
        <p:nvSpPr>
          <p:cNvPr id="435" name="Google Shape;435;p58"/>
          <p:cNvSpPr txBox="1"/>
          <p:nvPr>
            <p:ph idx="1" type="body"/>
          </p:nvPr>
        </p:nvSpPr>
        <p:spPr>
          <a:xfrm>
            <a:off x="388475" y="1071463"/>
            <a:ext cx="8520600" cy="34164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SzPts val="1200"/>
              <a:buChar char="●"/>
            </a:pPr>
            <a:r>
              <a:rPr lang="en" sz="1200"/>
              <a:t>What is the </a:t>
            </a:r>
            <a:r>
              <a:rPr b="1" lang="en" sz="1200"/>
              <a:t>cost</a:t>
            </a:r>
            <a:r>
              <a:rPr lang="en" sz="1200"/>
              <a:t> of preprocessing?</a:t>
            </a:r>
            <a:endParaRPr b="1" sz="1200"/>
          </a:p>
        </p:txBody>
      </p:sp>
      <p:sp>
        <p:nvSpPr>
          <p:cNvPr id="436" name="Google Shape;436;p58"/>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437" name="Google Shape;437;p58"/>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9"/>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Preprocessing</a:t>
            </a:r>
            <a:endParaRPr sz="2400"/>
          </a:p>
        </p:txBody>
      </p:sp>
      <p:sp>
        <p:nvSpPr>
          <p:cNvPr id="443" name="Google Shape;443;p59"/>
          <p:cNvSpPr txBox="1"/>
          <p:nvPr>
            <p:ph idx="1" type="body"/>
          </p:nvPr>
        </p:nvSpPr>
        <p:spPr>
          <a:xfrm>
            <a:off x="388475" y="1071463"/>
            <a:ext cx="8520600" cy="34164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SzPts val="1200"/>
              <a:buChar char="●"/>
            </a:pPr>
            <a:r>
              <a:rPr lang="en" sz="1200"/>
              <a:t>What is the </a:t>
            </a:r>
            <a:r>
              <a:rPr b="1" lang="en" sz="1200"/>
              <a:t>cost</a:t>
            </a:r>
            <a:r>
              <a:rPr lang="en" sz="1200"/>
              <a:t> of preprocessing?</a:t>
            </a:r>
            <a:endParaRPr sz="1200"/>
          </a:p>
          <a:p>
            <a:pPr indent="0" lvl="0" marL="457200" rtl="0" algn="l">
              <a:lnSpc>
                <a:spcPct val="115000"/>
              </a:lnSpc>
              <a:spcBef>
                <a:spcPts val="0"/>
              </a:spcBef>
              <a:spcAft>
                <a:spcPts val="0"/>
              </a:spcAft>
              <a:buNone/>
            </a:pPr>
            <a:r>
              <a:rPr lang="en" sz="1200"/>
              <a:t>Preprocessing the data can be costly to do once but when the same data is </a:t>
            </a:r>
            <a:r>
              <a:rPr lang="en" sz="1200"/>
              <a:t>executed</a:t>
            </a:r>
            <a:r>
              <a:rPr lang="en" sz="1200"/>
              <a:t> multiple times it can be helpful.</a:t>
            </a:r>
            <a:endParaRPr sz="1200"/>
          </a:p>
          <a:p>
            <a:pPr indent="-304800" lvl="0" marL="457200" rtl="0" algn="l">
              <a:lnSpc>
                <a:spcPct val="115000"/>
              </a:lnSpc>
              <a:spcBef>
                <a:spcPts val="0"/>
              </a:spcBef>
              <a:spcAft>
                <a:spcPts val="0"/>
              </a:spcAft>
              <a:buSzPts val="1200"/>
              <a:buChar char="●"/>
            </a:pPr>
            <a:r>
              <a:rPr lang="en" sz="1200"/>
              <a:t>Which is </a:t>
            </a:r>
            <a:r>
              <a:rPr i="1" lang="en" sz="1200"/>
              <a:t>better</a:t>
            </a:r>
            <a:r>
              <a:rPr lang="en" sz="1200"/>
              <a:t> ? Preprocessing the text or the pattern?</a:t>
            </a:r>
            <a:endParaRPr sz="1200"/>
          </a:p>
          <a:p>
            <a:pPr indent="0" lvl="0" marL="457200" rtl="0" algn="l">
              <a:lnSpc>
                <a:spcPct val="115000"/>
              </a:lnSpc>
              <a:spcBef>
                <a:spcPts val="0"/>
              </a:spcBef>
              <a:spcAft>
                <a:spcPts val="0"/>
              </a:spcAft>
              <a:buNone/>
            </a:pPr>
            <a:r>
              <a:t/>
            </a:r>
            <a:endParaRPr sz="1200"/>
          </a:p>
          <a:p>
            <a:pPr indent="0" lvl="0" marL="457200" rtl="0" algn="l">
              <a:lnSpc>
                <a:spcPct val="115000"/>
              </a:lnSpc>
              <a:spcBef>
                <a:spcPts val="0"/>
              </a:spcBef>
              <a:spcAft>
                <a:spcPts val="0"/>
              </a:spcAft>
              <a:buNone/>
            </a:pPr>
            <a:r>
              <a:t/>
            </a:r>
            <a:endParaRPr sz="1200"/>
          </a:p>
          <a:p>
            <a:pPr indent="0" lvl="0" marL="914400" rtl="0" algn="l">
              <a:spcBef>
                <a:spcPts val="0"/>
              </a:spcBef>
              <a:spcAft>
                <a:spcPts val="0"/>
              </a:spcAft>
              <a:buNone/>
            </a:pPr>
            <a:r>
              <a:t/>
            </a:r>
            <a:endParaRPr sz="1200"/>
          </a:p>
        </p:txBody>
      </p:sp>
      <p:sp>
        <p:nvSpPr>
          <p:cNvPr id="444" name="Google Shape;444;p59"/>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445" name="Google Shape;445;p59"/>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0"/>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Preprocessing</a:t>
            </a:r>
            <a:endParaRPr sz="2400"/>
          </a:p>
        </p:txBody>
      </p:sp>
      <p:sp>
        <p:nvSpPr>
          <p:cNvPr id="451" name="Google Shape;451;p60"/>
          <p:cNvSpPr txBox="1"/>
          <p:nvPr>
            <p:ph idx="1" type="body"/>
          </p:nvPr>
        </p:nvSpPr>
        <p:spPr>
          <a:xfrm>
            <a:off x="388475" y="1071463"/>
            <a:ext cx="8520600" cy="34164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SzPts val="1200"/>
              <a:buChar char="●"/>
            </a:pPr>
            <a:r>
              <a:rPr lang="en" sz="1200"/>
              <a:t>What is the </a:t>
            </a:r>
            <a:r>
              <a:rPr b="1" lang="en" sz="1200"/>
              <a:t>cost</a:t>
            </a:r>
            <a:r>
              <a:rPr lang="en" sz="1200"/>
              <a:t> of preprocessing?</a:t>
            </a:r>
            <a:endParaRPr sz="1200"/>
          </a:p>
          <a:p>
            <a:pPr indent="0" lvl="0" marL="457200" rtl="0" algn="l">
              <a:lnSpc>
                <a:spcPct val="115000"/>
              </a:lnSpc>
              <a:spcBef>
                <a:spcPts val="0"/>
              </a:spcBef>
              <a:spcAft>
                <a:spcPts val="0"/>
              </a:spcAft>
              <a:buNone/>
            </a:pPr>
            <a:r>
              <a:rPr lang="en" sz="1200"/>
              <a:t>Preprocessing the data can be costly to do once but when the same data is executed multiple times it can be helpful.</a:t>
            </a:r>
            <a:endParaRPr sz="1200"/>
          </a:p>
          <a:p>
            <a:pPr indent="-304800" lvl="0" marL="457200" rtl="0" algn="l">
              <a:lnSpc>
                <a:spcPct val="115000"/>
              </a:lnSpc>
              <a:spcBef>
                <a:spcPts val="0"/>
              </a:spcBef>
              <a:spcAft>
                <a:spcPts val="0"/>
              </a:spcAft>
              <a:buSzPts val="1200"/>
              <a:buChar char="●"/>
            </a:pPr>
            <a:r>
              <a:rPr lang="en" sz="1200"/>
              <a:t>Which is </a:t>
            </a:r>
            <a:r>
              <a:rPr i="1" lang="en" sz="1200"/>
              <a:t>better</a:t>
            </a:r>
            <a:r>
              <a:rPr lang="en" sz="1200"/>
              <a:t> ? Preprocessing the text or the pattern?</a:t>
            </a:r>
            <a:endParaRPr sz="1200"/>
          </a:p>
          <a:p>
            <a:pPr indent="0" lvl="0" marL="457200" rtl="0" algn="l">
              <a:lnSpc>
                <a:spcPct val="115000"/>
              </a:lnSpc>
              <a:spcBef>
                <a:spcPts val="0"/>
              </a:spcBef>
              <a:spcAft>
                <a:spcPts val="0"/>
              </a:spcAft>
              <a:buNone/>
            </a:pPr>
            <a:r>
              <a:rPr lang="en" sz="1200"/>
              <a:t>At first glance preprocessing the text might not seem a good idea because text files are generally big (very big) when compared to pattern P but this can be really useful when we are in a situation where we have to match the pattern to the text multiple times keeping the text file same. Various encoding techniques (compression techniques) can be used to encode the text file before-hand.</a:t>
            </a:r>
            <a:endParaRPr sz="1200"/>
          </a:p>
          <a:p>
            <a:pPr indent="0" lvl="0" marL="457200" rtl="0" algn="l">
              <a:lnSpc>
                <a:spcPct val="115000"/>
              </a:lnSpc>
              <a:spcBef>
                <a:spcPts val="0"/>
              </a:spcBef>
              <a:spcAft>
                <a:spcPts val="0"/>
              </a:spcAft>
              <a:buNone/>
            </a:pPr>
            <a:r>
              <a:t/>
            </a:r>
            <a:endParaRPr sz="1200"/>
          </a:p>
          <a:p>
            <a:pPr indent="-304800" lvl="0" marL="457200" rtl="0" algn="l">
              <a:spcBef>
                <a:spcPts val="0"/>
              </a:spcBef>
              <a:spcAft>
                <a:spcPts val="0"/>
              </a:spcAft>
              <a:buSzPts val="1200"/>
              <a:buChar char="●"/>
            </a:pPr>
            <a:r>
              <a:rPr lang="en" sz="1200"/>
              <a:t>Algorithm that preprocesses ‘Text T’ is known as offline algorithm. Otherwise, algorithm is online.</a:t>
            </a:r>
            <a:endParaRPr sz="1200"/>
          </a:p>
          <a:p>
            <a:pPr indent="457200" lvl="0" marL="0" rtl="0" algn="l">
              <a:spcBef>
                <a:spcPts val="0"/>
              </a:spcBef>
              <a:spcAft>
                <a:spcPts val="0"/>
              </a:spcAft>
              <a:buNone/>
            </a:pPr>
            <a:r>
              <a:rPr lang="en" sz="1200"/>
              <a:t>Examples:</a:t>
            </a:r>
            <a:endParaRPr sz="1200"/>
          </a:p>
          <a:p>
            <a:pPr indent="-304800" lvl="0" marL="914400" rtl="0" algn="l">
              <a:spcBef>
                <a:spcPts val="0"/>
              </a:spcBef>
              <a:spcAft>
                <a:spcPts val="0"/>
              </a:spcAft>
              <a:buSzPts val="1200"/>
              <a:buAutoNum type="arabicPeriod"/>
            </a:pPr>
            <a:r>
              <a:rPr lang="en" sz="1200"/>
              <a:t>Naive Algorithm</a:t>
            </a:r>
            <a:endParaRPr sz="1200"/>
          </a:p>
          <a:p>
            <a:pPr indent="-304800" lvl="0" marL="914400" rtl="0" algn="l">
              <a:spcBef>
                <a:spcPts val="0"/>
              </a:spcBef>
              <a:spcAft>
                <a:spcPts val="0"/>
              </a:spcAft>
              <a:buSzPts val="1200"/>
              <a:buAutoNum type="arabicPeriod"/>
            </a:pPr>
            <a:r>
              <a:rPr lang="en" sz="1200"/>
              <a:t>Boyer-Moore Algorithm</a:t>
            </a:r>
            <a:endParaRPr sz="1200"/>
          </a:p>
          <a:p>
            <a:pPr indent="-304800" lvl="0" marL="914400" rtl="0" algn="l">
              <a:spcBef>
                <a:spcPts val="0"/>
              </a:spcBef>
              <a:spcAft>
                <a:spcPts val="0"/>
              </a:spcAft>
              <a:buSzPts val="1200"/>
              <a:buAutoNum type="arabicPeriod"/>
            </a:pPr>
            <a:r>
              <a:rPr lang="en" sz="1200"/>
              <a:t>Web Search Engine</a:t>
            </a:r>
            <a:endParaRPr sz="1200"/>
          </a:p>
          <a:p>
            <a:pPr indent="-304800" lvl="0" marL="914400" rtl="0" algn="l">
              <a:spcBef>
                <a:spcPts val="0"/>
              </a:spcBef>
              <a:spcAft>
                <a:spcPts val="0"/>
              </a:spcAft>
              <a:buSzPts val="1200"/>
              <a:buAutoNum type="arabicPeriod"/>
            </a:pPr>
            <a:r>
              <a:rPr lang="en" sz="1200"/>
              <a:t>Read Alignment Problem for Genome Sequence</a:t>
            </a:r>
            <a:endParaRPr sz="1200"/>
          </a:p>
        </p:txBody>
      </p:sp>
      <p:sp>
        <p:nvSpPr>
          <p:cNvPr id="452" name="Google Shape;452;p60"/>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453" name="Google Shape;453;p60"/>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1"/>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Preprocessing</a:t>
            </a:r>
            <a:endParaRPr sz="2400"/>
          </a:p>
        </p:txBody>
      </p:sp>
      <p:sp>
        <p:nvSpPr>
          <p:cNvPr id="459" name="Google Shape;459;p61"/>
          <p:cNvSpPr txBox="1"/>
          <p:nvPr>
            <p:ph idx="1" type="body"/>
          </p:nvPr>
        </p:nvSpPr>
        <p:spPr>
          <a:xfrm>
            <a:off x="388475" y="1071463"/>
            <a:ext cx="8520600" cy="34164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SzPts val="1200"/>
              <a:buChar char="●"/>
            </a:pPr>
            <a:r>
              <a:rPr lang="en" sz="1200"/>
              <a:t>What is the </a:t>
            </a:r>
            <a:r>
              <a:rPr b="1" lang="en" sz="1200"/>
              <a:t>cost</a:t>
            </a:r>
            <a:r>
              <a:rPr lang="en" sz="1200"/>
              <a:t> of preprocessing?</a:t>
            </a:r>
            <a:endParaRPr sz="1200"/>
          </a:p>
          <a:p>
            <a:pPr indent="0" lvl="0" marL="457200" rtl="0" algn="l">
              <a:lnSpc>
                <a:spcPct val="115000"/>
              </a:lnSpc>
              <a:spcBef>
                <a:spcPts val="0"/>
              </a:spcBef>
              <a:spcAft>
                <a:spcPts val="0"/>
              </a:spcAft>
              <a:buNone/>
            </a:pPr>
            <a:r>
              <a:rPr lang="en" sz="1200"/>
              <a:t>Preprocessing the data can be costly to do once but when the same data is executed multiple times it can be helpful.</a:t>
            </a:r>
            <a:endParaRPr sz="1200"/>
          </a:p>
          <a:p>
            <a:pPr indent="-304800" lvl="0" marL="457200" rtl="0" algn="l">
              <a:lnSpc>
                <a:spcPct val="115000"/>
              </a:lnSpc>
              <a:spcBef>
                <a:spcPts val="0"/>
              </a:spcBef>
              <a:spcAft>
                <a:spcPts val="0"/>
              </a:spcAft>
              <a:buSzPts val="1200"/>
              <a:buChar char="●"/>
            </a:pPr>
            <a:r>
              <a:rPr lang="en" sz="1200"/>
              <a:t>Which is </a:t>
            </a:r>
            <a:r>
              <a:rPr i="1" lang="en" sz="1200"/>
              <a:t>better</a:t>
            </a:r>
            <a:r>
              <a:rPr lang="en" sz="1200"/>
              <a:t> ? Preprocessing the text or the pattern?</a:t>
            </a:r>
            <a:endParaRPr sz="1200"/>
          </a:p>
          <a:p>
            <a:pPr indent="0" lvl="0" marL="457200" rtl="0" algn="l">
              <a:lnSpc>
                <a:spcPct val="115000"/>
              </a:lnSpc>
              <a:spcBef>
                <a:spcPts val="0"/>
              </a:spcBef>
              <a:spcAft>
                <a:spcPts val="0"/>
              </a:spcAft>
              <a:buNone/>
            </a:pPr>
            <a:r>
              <a:rPr lang="en" sz="1200"/>
              <a:t>At first glance preprocessing the text might not seem a good idea because text files are generally big (very big) when compared to pattern P but this can be really useful when we are in a situation where we have to match the pattern to the text multiple times keeping the text file same. Various encoding techniques (compression techniques) can be used to encode the text file before-hand.</a:t>
            </a:r>
            <a:endParaRPr sz="1200"/>
          </a:p>
          <a:p>
            <a:pPr indent="0" lvl="0" marL="457200" rtl="0" algn="l">
              <a:lnSpc>
                <a:spcPct val="115000"/>
              </a:lnSpc>
              <a:spcBef>
                <a:spcPts val="0"/>
              </a:spcBef>
              <a:spcAft>
                <a:spcPts val="0"/>
              </a:spcAft>
              <a:buNone/>
            </a:pPr>
            <a:r>
              <a:t/>
            </a:r>
            <a:endParaRPr sz="1200"/>
          </a:p>
          <a:p>
            <a:pPr indent="-304800" lvl="0" marL="457200" rtl="0" algn="l">
              <a:spcBef>
                <a:spcPts val="0"/>
              </a:spcBef>
              <a:spcAft>
                <a:spcPts val="0"/>
              </a:spcAft>
              <a:buSzPts val="1200"/>
              <a:buChar char="●"/>
            </a:pPr>
            <a:r>
              <a:rPr lang="en" sz="1200"/>
              <a:t>Algorithm that preprocesses ‘Text T’ is known as offline algorithm. Otherwise, algorithm is online.</a:t>
            </a:r>
            <a:endParaRPr sz="1200"/>
          </a:p>
          <a:p>
            <a:pPr indent="457200" lvl="0" marL="0" rtl="0" algn="l">
              <a:spcBef>
                <a:spcPts val="0"/>
              </a:spcBef>
              <a:spcAft>
                <a:spcPts val="0"/>
              </a:spcAft>
              <a:buNone/>
            </a:pPr>
            <a:r>
              <a:rPr lang="en" sz="1200"/>
              <a:t>Examples:</a:t>
            </a:r>
            <a:endParaRPr sz="1200"/>
          </a:p>
          <a:p>
            <a:pPr indent="-304800" lvl="0" marL="914400" rtl="0" algn="l">
              <a:spcBef>
                <a:spcPts val="0"/>
              </a:spcBef>
              <a:spcAft>
                <a:spcPts val="0"/>
              </a:spcAft>
              <a:buSzPts val="1200"/>
              <a:buAutoNum type="arabicPeriod"/>
            </a:pPr>
            <a:r>
              <a:rPr lang="en" sz="1200"/>
              <a:t>Naive Algorithm </a:t>
            </a:r>
            <a:r>
              <a:rPr b="1" lang="en" sz="1200"/>
              <a:t>: Online</a:t>
            </a:r>
            <a:endParaRPr b="1" sz="1200"/>
          </a:p>
          <a:p>
            <a:pPr indent="-304800" lvl="0" marL="914400" rtl="0" algn="l">
              <a:spcBef>
                <a:spcPts val="0"/>
              </a:spcBef>
              <a:spcAft>
                <a:spcPts val="0"/>
              </a:spcAft>
              <a:buSzPts val="1200"/>
              <a:buAutoNum type="arabicPeriod"/>
            </a:pPr>
            <a:r>
              <a:rPr lang="en" sz="1200"/>
              <a:t>Boyer-Moore Algorithm</a:t>
            </a:r>
            <a:endParaRPr sz="1200"/>
          </a:p>
          <a:p>
            <a:pPr indent="-304800" lvl="0" marL="914400" rtl="0" algn="l">
              <a:spcBef>
                <a:spcPts val="0"/>
              </a:spcBef>
              <a:spcAft>
                <a:spcPts val="0"/>
              </a:spcAft>
              <a:buSzPts val="1200"/>
              <a:buAutoNum type="arabicPeriod"/>
            </a:pPr>
            <a:r>
              <a:rPr lang="en" sz="1200"/>
              <a:t>Web Search Engine</a:t>
            </a:r>
            <a:endParaRPr sz="1200"/>
          </a:p>
          <a:p>
            <a:pPr indent="-304800" lvl="0" marL="914400" rtl="0" algn="l">
              <a:spcBef>
                <a:spcPts val="0"/>
              </a:spcBef>
              <a:spcAft>
                <a:spcPts val="0"/>
              </a:spcAft>
              <a:buSzPts val="1200"/>
              <a:buAutoNum type="arabicPeriod"/>
            </a:pPr>
            <a:r>
              <a:rPr lang="en" sz="1200"/>
              <a:t>Read Alignment Problem for Genome Sequence</a:t>
            </a:r>
            <a:endParaRPr sz="1200"/>
          </a:p>
        </p:txBody>
      </p:sp>
      <p:sp>
        <p:nvSpPr>
          <p:cNvPr id="460" name="Google Shape;460;p61"/>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461" name="Google Shape;461;p61"/>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2"/>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Preprocessing</a:t>
            </a:r>
            <a:endParaRPr sz="2400"/>
          </a:p>
        </p:txBody>
      </p:sp>
      <p:sp>
        <p:nvSpPr>
          <p:cNvPr id="467" name="Google Shape;467;p62"/>
          <p:cNvSpPr txBox="1"/>
          <p:nvPr>
            <p:ph idx="1" type="body"/>
          </p:nvPr>
        </p:nvSpPr>
        <p:spPr>
          <a:xfrm>
            <a:off x="388475" y="1071463"/>
            <a:ext cx="8520600" cy="34164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SzPts val="1200"/>
              <a:buChar char="●"/>
            </a:pPr>
            <a:r>
              <a:rPr lang="en" sz="1200"/>
              <a:t>What is the </a:t>
            </a:r>
            <a:r>
              <a:rPr b="1" lang="en" sz="1200"/>
              <a:t>cost</a:t>
            </a:r>
            <a:r>
              <a:rPr lang="en" sz="1200"/>
              <a:t> of preprocessing?</a:t>
            </a:r>
            <a:endParaRPr sz="1200"/>
          </a:p>
          <a:p>
            <a:pPr indent="0" lvl="0" marL="457200" rtl="0" algn="l">
              <a:lnSpc>
                <a:spcPct val="115000"/>
              </a:lnSpc>
              <a:spcBef>
                <a:spcPts val="0"/>
              </a:spcBef>
              <a:spcAft>
                <a:spcPts val="0"/>
              </a:spcAft>
              <a:buNone/>
            </a:pPr>
            <a:r>
              <a:rPr lang="en" sz="1200"/>
              <a:t>Preprocessing the data can be costly to do once but when the same data is executed multiple times it can be helpful.</a:t>
            </a:r>
            <a:endParaRPr sz="1200"/>
          </a:p>
          <a:p>
            <a:pPr indent="-304800" lvl="0" marL="457200" rtl="0" algn="l">
              <a:lnSpc>
                <a:spcPct val="115000"/>
              </a:lnSpc>
              <a:spcBef>
                <a:spcPts val="0"/>
              </a:spcBef>
              <a:spcAft>
                <a:spcPts val="0"/>
              </a:spcAft>
              <a:buSzPts val="1200"/>
              <a:buChar char="●"/>
            </a:pPr>
            <a:r>
              <a:rPr lang="en" sz="1200"/>
              <a:t>Which is </a:t>
            </a:r>
            <a:r>
              <a:rPr i="1" lang="en" sz="1200"/>
              <a:t>better</a:t>
            </a:r>
            <a:r>
              <a:rPr lang="en" sz="1200"/>
              <a:t> ? Preprocessing the text or the pattern?</a:t>
            </a:r>
            <a:endParaRPr sz="1200"/>
          </a:p>
          <a:p>
            <a:pPr indent="0" lvl="0" marL="457200" rtl="0" algn="l">
              <a:lnSpc>
                <a:spcPct val="115000"/>
              </a:lnSpc>
              <a:spcBef>
                <a:spcPts val="0"/>
              </a:spcBef>
              <a:spcAft>
                <a:spcPts val="0"/>
              </a:spcAft>
              <a:buNone/>
            </a:pPr>
            <a:r>
              <a:rPr lang="en" sz="1200"/>
              <a:t>At first glance preprocessing the text might not seem a good idea because text files are generally big (very big) when compared to pattern P but this can be really useful when we are in a situation where we have to match the pattern to the text multiple times keeping the text file same. Various encoding techniques (compression techniques) can be used to encode the text file before-hand.</a:t>
            </a:r>
            <a:endParaRPr sz="1200"/>
          </a:p>
          <a:p>
            <a:pPr indent="0" lvl="0" marL="457200" rtl="0" algn="l">
              <a:lnSpc>
                <a:spcPct val="115000"/>
              </a:lnSpc>
              <a:spcBef>
                <a:spcPts val="0"/>
              </a:spcBef>
              <a:spcAft>
                <a:spcPts val="0"/>
              </a:spcAft>
              <a:buNone/>
            </a:pPr>
            <a:r>
              <a:t/>
            </a:r>
            <a:endParaRPr sz="1200"/>
          </a:p>
          <a:p>
            <a:pPr indent="-304800" lvl="0" marL="457200" rtl="0" algn="l">
              <a:spcBef>
                <a:spcPts val="0"/>
              </a:spcBef>
              <a:spcAft>
                <a:spcPts val="0"/>
              </a:spcAft>
              <a:buSzPts val="1200"/>
              <a:buChar char="●"/>
            </a:pPr>
            <a:r>
              <a:rPr lang="en" sz="1200"/>
              <a:t>Algorithm that preprocesses ‘Text T’ is known as offline algorithm. Otherwise, algorithm is online.</a:t>
            </a:r>
            <a:endParaRPr sz="1200"/>
          </a:p>
          <a:p>
            <a:pPr indent="457200" lvl="0" marL="0" rtl="0" algn="l">
              <a:spcBef>
                <a:spcPts val="0"/>
              </a:spcBef>
              <a:spcAft>
                <a:spcPts val="0"/>
              </a:spcAft>
              <a:buNone/>
            </a:pPr>
            <a:r>
              <a:rPr lang="en" sz="1200"/>
              <a:t>Examples:</a:t>
            </a:r>
            <a:endParaRPr sz="1200"/>
          </a:p>
          <a:p>
            <a:pPr indent="-304800" lvl="0" marL="914400" rtl="0" algn="l">
              <a:spcBef>
                <a:spcPts val="0"/>
              </a:spcBef>
              <a:spcAft>
                <a:spcPts val="0"/>
              </a:spcAft>
              <a:buSzPts val="1200"/>
              <a:buAutoNum type="arabicPeriod"/>
            </a:pPr>
            <a:r>
              <a:rPr lang="en" sz="1200"/>
              <a:t>Naive Algorithm </a:t>
            </a:r>
            <a:r>
              <a:rPr b="1" lang="en" sz="1200"/>
              <a:t>: Online</a:t>
            </a:r>
            <a:endParaRPr b="1" sz="1200"/>
          </a:p>
          <a:p>
            <a:pPr indent="-304800" lvl="0" marL="914400" rtl="0" algn="l">
              <a:spcBef>
                <a:spcPts val="0"/>
              </a:spcBef>
              <a:spcAft>
                <a:spcPts val="0"/>
              </a:spcAft>
              <a:buSzPts val="1200"/>
              <a:buAutoNum type="arabicPeriod"/>
            </a:pPr>
            <a:r>
              <a:rPr lang="en" sz="1200"/>
              <a:t>Boyer-Moore Algorithm : </a:t>
            </a:r>
            <a:r>
              <a:rPr b="1" lang="en" sz="1200"/>
              <a:t>Online </a:t>
            </a:r>
            <a:endParaRPr b="1" sz="1200"/>
          </a:p>
          <a:p>
            <a:pPr indent="-304800" lvl="0" marL="914400" rtl="0" algn="l">
              <a:spcBef>
                <a:spcPts val="0"/>
              </a:spcBef>
              <a:spcAft>
                <a:spcPts val="0"/>
              </a:spcAft>
              <a:buSzPts val="1200"/>
              <a:buAutoNum type="arabicPeriod"/>
            </a:pPr>
            <a:r>
              <a:rPr lang="en" sz="1200"/>
              <a:t>Web Search Engine</a:t>
            </a:r>
            <a:endParaRPr sz="1200"/>
          </a:p>
          <a:p>
            <a:pPr indent="-304800" lvl="0" marL="914400" rtl="0" algn="l">
              <a:spcBef>
                <a:spcPts val="0"/>
              </a:spcBef>
              <a:spcAft>
                <a:spcPts val="0"/>
              </a:spcAft>
              <a:buSzPts val="1200"/>
              <a:buAutoNum type="arabicPeriod"/>
            </a:pPr>
            <a:r>
              <a:rPr lang="en" sz="1200"/>
              <a:t>Read Alignment Problem for Genome Sequence</a:t>
            </a:r>
            <a:endParaRPr sz="1200"/>
          </a:p>
        </p:txBody>
      </p:sp>
      <p:sp>
        <p:nvSpPr>
          <p:cNvPr id="468" name="Google Shape;468;p6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469" name="Google Shape;469;p62"/>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3"/>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Preprocessing</a:t>
            </a:r>
            <a:endParaRPr sz="2400"/>
          </a:p>
        </p:txBody>
      </p:sp>
      <p:sp>
        <p:nvSpPr>
          <p:cNvPr id="475" name="Google Shape;475;p63"/>
          <p:cNvSpPr txBox="1"/>
          <p:nvPr>
            <p:ph idx="1" type="body"/>
          </p:nvPr>
        </p:nvSpPr>
        <p:spPr>
          <a:xfrm>
            <a:off x="388475" y="1071463"/>
            <a:ext cx="8520600" cy="34164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SzPts val="1200"/>
              <a:buChar char="●"/>
            </a:pPr>
            <a:r>
              <a:rPr lang="en" sz="1200"/>
              <a:t>What is the </a:t>
            </a:r>
            <a:r>
              <a:rPr b="1" lang="en" sz="1200"/>
              <a:t>cost</a:t>
            </a:r>
            <a:r>
              <a:rPr lang="en" sz="1200"/>
              <a:t> of preprocessing?</a:t>
            </a:r>
            <a:endParaRPr sz="1200"/>
          </a:p>
          <a:p>
            <a:pPr indent="0" lvl="0" marL="457200" rtl="0" algn="l">
              <a:lnSpc>
                <a:spcPct val="115000"/>
              </a:lnSpc>
              <a:spcBef>
                <a:spcPts val="0"/>
              </a:spcBef>
              <a:spcAft>
                <a:spcPts val="0"/>
              </a:spcAft>
              <a:buNone/>
            </a:pPr>
            <a:r>
              <a:rPr lang="en" sz="1200"/>
              <a:t>Preprocessing the data can be costly to do once but when the same data is executed multiple times it can be helpful.</a:t>
            </a:r>
            <a:endParaRPr sz="1200"/>
          </a:p>
          <a:p>
            <a:pPr indent="-304800" lvl="0" marL="457200" rtl="0" algn="l">
              <a:lnSpc>
                <a:spcPct val="115000"/>
              </a:lnSpc>
              <a:spcBef>
                <a:spcPts val="0"/>
              </a:spcBef>
              <a:spcAft>
                <a:spcPts val="0"/>
              </a:spcAft>
              <a:buSzPts val="1200"/>
              <a:buChar char="●"/>
            </a:pPr>
            <a:r>
              <a:rPr lang="en" sz="1200"/>
              <a:t>Which is </a:t>
            </a:r>
            <a:r>
              <a:rPr i="1" lang="en" sz="1200"/>
              <a:t>better</a:t>
            </a:r>
            <a:r>
              <a:rPr lang="en" sz="1200"/>
              <a:t> ? Preprocessing the text or the pattern?</a:t>
            </a:r>
            <a:endParaRPr sz="1200"/>
          </a:p>
          <a:p>
            <a:pPr indent="0" lvl="0" marL="457200" rtl="0" algn="l">
              <a:lnSpc>
                <a:spcPct val="115000"/>
              </a:lnSpc>
              <a:spcBef>
                <a:spcPts val="0"/>
              </a:spcBef>
              <a:spcAft>
                <a:spcPts val="0"/>
              </a:spcAft>
              <a:buNone/>
            </a:pPr>
            <a:r>
              <a:rPr lang="en" sz="1200"/>
              <a:t>At first glance preprocessing the text might not seem a good idea because text files are generally big (very big) when compared to pattern P but this can be really useful when we are in a situation where we have to match the pattern to the text multiple times keeping the text file same. Various encoding techniques (compression techniques) can be used to encode the text file before-hand.</a:t>
            </a:r>
            <a:endParaRPr sz="1200"/>
          </a:p>
          <a:p>
            <a:pPr indent="0" lvl="0" marL="457200" rtl="0" algn="l">
              <a:lnSpc>
                <a:spcPct val="115000"/>
              </a:lnSpc>
              <a:spcBef>
                <a:spcPts val="0"/>
              </a:spcBef>
              <a:spcAft>
                <a:spcPts val="0"/>
              </a:spcAft>
              <a:buNone/>
            </a:pPr>
            <a:r>
              <a:t/>
            </a:r>
            <a:endParaRPr sz="1200"/>
          </a:p>
          <a:p>
            <a:pPr indent="-304800" lvl="0" marL="457200" rtl="0" algn="l">
              <a:spcBef>
                <a:spcPts val="0"/>
              </a:spcBef>
              <a:spcAft>
                <a:spcPts val="0"/>
              </a:spcAft>
              <a:buSzPts val="1200"/>
              <a:buChar char="●"/>
            </a:pPr>
            <a:r>
              <a:rPr lang="en" sz="1200"/>
              <a:t>Algorithm that preprocesses ‘Text T’ is known as offline algorithm. Otherwise, algorithm is online.</a:t>
            </a:r>
            <a:endParaRPr sz="1200"/>
          </a:p>
          <a:p>
            <a:pPr indent="457200" lvl="0" marL="0" rtl="0" algn="l">
              <a:spcBef>
                <a:spcPts val="0"/>
              </a:spcBef>
              <a:spcAft>
                <a:spcPts val="0"/>
              </a:spcAft>
              <a:buNone/>
            </a:pPr>
            <a:r>
              <a:rPr lang="en" sz="1200"/>
              <a:t>Examples:</a:t>
            </a:r>
            <a:endParaRPr sz="1200"/>
          </a:p>
          <a:p>
            <a:pPr indent="-304800" lvl="0" marL="914400" rtl="0" algn="l">
              <a:spcBef>
                <a:spcPts val="0"/>
              </a:spcBef>
              <a:spcAft>
                <a:spcPts val="0"/>
              </a:spcAft>
              <a:buSzPts val="1200"/>
              <a:buAutoNum type="arabicPeriod"/>
            </a:pPr>
            <a:r>
              <a:rPr lang="en" sz="1200"/>
              <a:t>Naive Algorithm </a:t>
            </a:r>
            <a:r>
              <a:rPr b="1" lang="en" sz="1200"/>
              <a:t>: Online</a:t>
            </a:r>
            <a:endParaRPr b="1" sz="1200"/>
          </a:p>
          <a:p>
            <a:pPr indent="-304800" lvl="0" marL="914400" rtl="0" algn="l">
              <a:spcBef>
                <a:spcPts val="0"/>
              </a:spcBef>
              <a:spcAft>
                <a:spcPts val="0"/>
              </a:spcAft>
              <a:buSzPts val="1200"/>
              <a:buAutoNum type="arabicPeriod"/>
            </a:pPr>
            <a:r>
              <a:rPr lang="en" sz="1200"/>
              <a:t>Boyer-Moore Algorithm : </a:t>
            </a:r>
            <a:r>
              <a:rPr b="1" lang="en" sz="1200"/>
              <a:t>Online </a:t>
            </a:r>
            <a:endParaRPr b="1" sz="1200"/>
          </a:p>
          <a:p>
            <a:pPr indent="-304800" lvl="0" marL="914400" rtl="0" algn="l">
              <a:spcBef>
                <a:spcPts val="0"/>
              </a:spcBef>
              <a:spcAft>
                <a:spcPts val="0"/>
              </a:spcAft>
              <a:buSzPts val="1200"/>
              <a:buAutoNum type="arabicPeriod"/>
            </a:pPr>
            <a:r>
              <a:rPr lang="en" sz="1200"/>
              <a:t>Web Search Engine : </a:t>
            </a:r>
            <a:r>
              <a:rPr b="1" lang="en" sz="1200"/>
              <a:t>Offline</a:t>
            </a:r>
            <a:endParaRPr b="1" sz="1200"/>
          </a:p>
          <a:p>
            <a:pPr indent="-304800" lvl="0" marL="914400" rtl="0" algn="l">
              <a:spcBef>
                <a:spcPts val="0"/>
              </a:spcBef>
              <a:spcAft>
                <a:spcPts val="0"/>
              </a:spcAft>
              <a:buSzPts val="1200"/>
              <a:buAutoNum type="arabicPeriod"/>
            </a:pPr>
            <a:r>
              <a:rPr lang="en" sz="1200"/>
              <a:t>Read Alignment Problem for Genome Sequence</a:t>
            </a:r>
            <a:endParaRPr sz="1200"/>
          </a:p>
        </p:txBody>
      </p:sp>
      <p:sp>
        <p:nvSpPr>
          <p:cNvPr id="476" name="Google Shape;476;p63"/>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477" name="Google Shape;477;p63"/>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4"/>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Preprocessing</a:t>
            </a:r>
            <a:endParaRPr sz="2400"/>
          </a:p>
        </p:txBody>
      </p:sp>
      <p:sp>
        <p:nvSpPr>
          <p:cNvPr id="483" name="Google Shape;483;p64"/>
          <p:cNvSpPr txBox="1"/>
          <p:nvPr>
            <p:ph idx="1" type="body"/>
          </p:nvPr>
        </p:nvSpPr>
        <p:spPr>
          <a:xfrm>
            <a:off x="388475" y="1071463"/>
            <a:ext cx="8520600" cy="34164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SzPts val="1200"/>
              <a:buChar char="●"/>
            </a:pPr>
            <a:r>
              <a:rPr lang="en" sz="1200"/>
              <a:t>What is the </a:t>
            </a:r>
            <a:r>
              <a:rPr b="1" lang="en" sz="1200"/>
              <a:t>cost</a:t>
            </a:r>
            <a:r>
              <a:rPr lang="en" sz="1200"/>
              <a:t> of preprocessing?</a:t>
            </a:r>
            <a:endParaRPr sz="1200"/>
          </a:p>
          <a:p>
            <a:pPr indent="0" lvl="0" marL="457200" rtl="0" algn="l">
              <a:lnSpc>
                <a:spcPct val="115000"/>
              </a:lnSpc>
              <a:spcBef>
                <a:spcPts val="0"/>
              </a:spcBef>
              <a:spcAft>
                <a:spcPts val="0"/>
              </a:spcAft>
              <a:buNone/>
            </a:pPr>
            <a:r>
              <a:rPr lang="en" sz="1200"/>
              <a:t>Preprocessing the data can be costly to do once but when the same data is executed multiple times it can be helpful.</a:t>
            </a:r>
            <a:endParaRPr sz="1200"/>
          </a:p>
          <a:p>
            <a:pPr indent="-304800" lvl="0" marL="457200" rtl="0" algn="l">
              <a:lnSpc>
                <a:spcPct val="115000"/>
              </a:lnSpc>
              <a:spcBef>
                <a:spcPts val="0"/>
              </a:spcBef>
              <a:spcAft>
                <a:spcPts val="0"/>
              </a:spcAft>
              <a:buSzPts val="1200"/>
              <a:buChar char="●"/>
            </a:pPr>
            <a:r>
              <a:rPr lang="en" sz="1200"/>
              <a:t>Which is </a:t>
            </a:r>
            <a:r>
              <a:rPr i="1" lang="en" sz="1200"/>
              <a:t>better</a:t>
            </a:r>
            <a:r>
              <a:rPr lang="en" sz="1200"/>
              <a:t> ? Preprocessing the text or the pattern?</a:t>
            </a:r>
            <a:endParaRPr sz="1200"/>
          </a:p>
          <a:p>
            <a:pPr indent="0" lvl="0" marL="457200" rtl="0" algn="l">
              <a:lnSpc>
                <a:spcPct val="115000"/>
              </a:lnSpc>
              <a:spcBef>
                <a:spcPts val="0"/>
              </a:spcBef>
              <a:spcAft>
                <a:spcPts val="0"/>
              </a:spcAft>
              <a:buNone/>
            </a:pPr>
            <a:r>
              <a:rPr lang="en" sz="1200"/>
              <a:t>At first glance preprocessing the text might not seem a good idea because text files are generally big (very big) when compared to pattern P but this can be really useful when we are in a situation where we have to match the pattern to the text multiple times keeping the text file same. Various encoding techniques (compression techniques) can be used to encode the text file before-hand.</a:t>
            </a:r>
            <a:endParaRPr sz="1200"/>
          </a:p>
          <a:p>
            <a:pPr indent="0" lvl="0" marL="457200" rtl="0" algn="l">
              <a:lnSpc>
                <a:spcPct val="115000"/>
              </a:lnSpc>
              <a:spcBef>
                <a:spcPts val="0"/>
              </a:spcBef>
              <a:spcAft>
                <a:spcPts val="0"/>
              </a:spcAft>
              <a:buNone/>
            </a:pPr>
            <a:r>
              <a:t/>
            </a:r>
            <a:endParaRPr sz="1200"/>
          </a:p>
          <a:p>
            <a:pPr indent="-304800" lvl="0" marL="457200" rtl="0" algn="l">
              <a:spcBef>
                <a:spcPts val="0"/>
              </a:spcBef>
              <a:spcAft>
                <a:spcPts val="0"/>
              </a:spcAft>
              <a:buSzPts val="1200"/>
              <a:buChar char="●"/>
            </a:pPr>
            <a:r>
              <a:rPr lang="en" sz="1200"/>
              <a:t>Algorithm that preprocesses ‘Text T’ is known as offline algorithm. Otherwise, algorithm is online.</a:t>
            </a:r>
            <a:endParaRPr sz="1200"/>
          </a:p>
          <a:p>
            <a:pPr indent="457200" lvl="0" marL="0" rtl="0" algn="l">
              <a:spcBef>
                <a:spcPts val="0"/>
              </a:spcBef>
              <a:spcAft>
                <a:spcPts val="0"/>
              </a:spcAft>
              <a:buNone/>
            </a:pPr>
            <a:r>
              <a:rPr lang="en" sz="1200"/>
              <a:t>Examples:</a:t>
            </a:r>
            <a:endParaRPr sz="1200"/>
          </a:p>
          <a:p>
            <a:pPr indent="-304800" lvl="0" marL="914400" rtl="0" algn="l">
              <a:spcBef>
                <a:spcPts val="0"/>
              </a:spcBef>
              <a:spcAft>
                <a:spcPts val="0"/>
              </a:spcAft>
              <a:buSzPts val="1200"/>
              <a:buAutoNum type="arabicPeriod"/>
            </a:pPr>
            <a:r>
              <a:rPr lang="en" sz="1200"/>
              <a:t>Naive Algorithm </a:t>
            </a:r>
            <a:r>
              <a:rPr b="1" lang="en" sz="1200"/>
              <a:t>: Online</a:t>
            </a:r>
            <a:endParaRPr b="1" sz="1200"/>
          </a:p>
          <a:p>
            <a:pPr indent="-304800" lvl="0" marL="914400" rtl="0" algn="l">
              <a:spcBef>
                <a:spcPts val="0"/>
              </a:spcBef>
              <a:spcAft>
                <a:spcPts val="0"/>
              </a:spcAft>
              <a:buSzPts val="1200"/>
              <a:buAutoNum type="arabicPeriod"/>
            </a:pPr>
            <a:r>
              <a:rPr lang="en" sz="1200"/>
              <a:t>Boyer-Moore Algorithm : </a:t>
            </a:r>
            <a:r>
              <a:rPr b="1" lang="en" sz="1200"/>
              <a:t>Online </a:t>
            </a:r>
            <a:endParaRPr b="1" sz="1200"/>
          </a:p>
          <a:p>
            <a:pPr indent="-304800" lvl="0" marL="914400" rtl="0" algn="l">
              <a:spcBef>
                <a:spcPts val="0"/>
              </a:spcBef>
              <a:spcAft>
                <a:spcPts val="0"/>
              </a:spcAft>
              <a:buSzPts val="1200"/>
              <a:buAutoNum type="arabicPeriod"/>
            </a:pPr>
            <a:r>
              <a:rPr lang="en" sz="1200"/>
              <a:t>Web Search Engine : </a:t>
            </a:r>
            <a:r>
              <a:rPr b="1" lang="en" sz="1200"/>
              <a:t>Offline</a:t>
            </a:r>
            <a:endParaRPr b="1" sz="1200"/>
          </a:p>
          <a:p>
            <a:pPr indent="-304800" lvl="0" marL="914400" rtl="0" algn="l">
              <a:spcBef>
                <a:spcPts val="0"/>
              </a:spcBef>
              <a:spcAft>
                <a:spcPts val="0"/>
              </a:spcAft>
              <a:buSzPts val="1200"/>
              <a:buAutoNum type="arabicPeriod"/>
            </a:pPr>
            <a:r>
              <a:rPr lang="en" sz="1200"/>
              <a:t>Read Alignment Problem for Genome Sequence : </a:t>
            </a:r>
            <a:r>
              <a:rPr b="1" lang="en" sz="1200"/>
              <a:t>Offline </a:t>
            </a:r>
            <a:r>
              <a:rPr lang="en" sz="1200"/>
              <a:t>(text T does not change)</a:t>
            </a:r>
            <a:endParaRPr sz="1200"/>
          </a:p>
        </p:txBody>
      </p:sp>
      <p:sp>
        <p:nvSpPr>
          <p:cNvPr id="484" name="Google Shape;484;p64"/>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485" name="Google Shape;485;p64"/>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9"/>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Motivation</a:t>
            </a:r>
            <a:endParaRPr sz="2400"/>
          </a:p>
        </p:txBody>
      </p:sp>
      <p:sp>
        <p:nvSpPr>
          <p:cNvPr id="137" name="Google Shape;137;p29"/>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304800" lvl="0" marL="457200" rtl="0" algn="l">
              <a:lnSpc>
                <a:spcPct val="100000"/>
              </a:lnSpc>
              <a:spcBef>
                <a:spcPts val="0"/>
              </a:spcBef>
              <a:spcAft>
                <a:spcPts val="0"/>
              </a:spcAft>
              <a:buClr>
                <a:schemeClr val="dk1"/>
              </a:buClr>
              <a:buSzPts val="1200"/>
              <a:buChar char="●"/>
            </a:pPr>
            <a:r>
              <a:rPr lang="en" sz="1200">
                <a:solidFill>
                  <a:schemeClr val="dk1"/>
                </a:solidFill>
              </a:rPr>
              <a:t>Since the introduction of the Sanger sequencing technology in 1977 by Sanger , we got explosion of sequence data. The cost of storage, processing, and analyzing the data is getting excessively high. As a result, it is extremely important that we develop efficient data compression and data reduction techniques.</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Understanding computational genomic algorithms is key to understanding where they will succeed and where they will fail.  For example the de Novo shotgun assembly problem.</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100">
                <a:solidFill>
                  <a:schemeClr val="dk1"/>
                </a:solidFill>
              </a:rPr>
              <a:t>This is a very active area of research where scientists from life sciences and computer science field work together.</a:t>
            </a:r>
            <a:endParaRPr sz="1100">
              <a:solidFill>
                <a:schemeClr val="dk1"/>
              </a:solidFill>
            </a:endParaRPr>
          </a:p>
          <a:p>
            <a:pPr indent="0" lvl="0" marL="457200" rtl="0" algn="l">
              <a:lnSpc>
                <a:spcPct val="100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b="1" sz="1200"/>
          </a:p>
          <a:p>
            <a:pPr indent="0" lvl="0" marL="457200" rtl="0" algn="l">
              <a:lnSpc>
                <a:spcPct val="115000"/>
              </a:lnSpc>
              <a:spcBef>
                <a:spcPts val="0"/>
              </a:spcBef>
              <a:spcAft>
                <a:spcPts val="0"/>
              </a:spcAft>
              <a:buNone/>
            </a:pPr>
            <a:r>
              <a:t/>
            </a:r>
            <a:endParaRPr sz="1200"/>
          </a:p>
        </p:txBody>
      </p:sp>
      <p:sp>
        <p:nvSpPr>
          <p:cNvPr id="138" name="Google Shape;138;p29"/>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139" name="Google Shape;139;p29"/>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pic>
        <p:nvPicPr>
          <p:cNvPr id="140" name="Google Shape;140;p29"/>
          <p:cNvPicPr preferRelativeResize="0"/>
          <p:nvPr/>
        </p:nvPicPr>
        <p:blipFill rotWithShape="1">
          <a:blip r:embed="rId4">
            <a:alphaModFix/>
          </a:blip>
          <a:srcRect b="24956" l="5847" r="9778" t="26873"/>
          <a:stretch/>
        </p:blipFill>
        <p:spPr>
          <a:xfrm>
            <a:off x="1080475" y="2486800"/>
            <a:ext cx="7005650" cy="2270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5"/>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Indexing and k-mer indexes</a:t>
            </a:r>
            <a:endParaRPr sz="2400"/>
          </a:p>
        </p:txBody>
      </p:sp>
      <p:sp>
        <p:nvSpPr>
          <p:cNvPr id="491" name="Google Shape;491;p65"/>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SzPts val="1200"/>
              <a:buChar char="●"/>
            </a:pPr>
            <a:r>
              <a:rPr b="1" lang="en" sz="1200"/>
              <a:t>Target Problem (Read Alignment Problem): </a:t>
            </a:r>
            <a:r>
              <a:rPr lang="en" sz="1200"/>
              <a:t>Large collection of read collections are to be matched with the genome sequence (text ‘T’) .</a:t>
            </a:r>
            <a:endParaRPr sz="1200"/>
          </a:p>
          <a:p>
            <a:pPr indent="0" lvl="0" marL="4572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sp>
        <p:nvSpPr>
          <p:cNvPr id="492" name="Google Shape;492;p65"/>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493" name="Google Shape;493;p65"/>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6"/>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Indexing and k-mer indexes</a:t>
            </a:r>
            <a:endParaRPr sz="2400"/>
          </a:p>
        </p:txBody>
      </p:sp>
      <p:sp>
        <p:nvSpPr>
          <p:cNvPr id="499" name="Google Shape;499;p66"/>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SzPts val="1200"/>
              <a:buChar char="●"/>
            </a:pPr>
            <a:r>
              <a:rPr b="1" lang="en" sz="1200"/>
              <a:t>Target Problem (Read Alignment Problem): </a:t>
            </a:r>
            <a:r>
              <a:rPr lang="en" sz="1200"/>
              <a:t>Large collection of read collections are to be matched with the genome sequence (text ‘T’) .</a:t>
            </a:r>
            <a:endParaRPr sz="1200"/>
          </a:p>
          <a:p>
            <a:pPr indent="0" lvl="0" marL="457200" rtl="0" algn="l">
              <a:spcBef>
                <a:spcPts val="0"/>
              </a:spcBef>
              <a:spcAft>
                <a:spcPts val="0"/>
              </a:spcAft>
              <a:buNone/>
            </a:pPr>
            <a:r>
              <a:rPr lang="en" sz="1200"/>
              <a:t>We know that genome sequence is similar across the individuals of same species and hence it might be good to preprocess the genome sequence and come up with compression algorithm which can help the matching of read collections to the genome sequence.</a:t>
            </a:r>
            <a:endParaRPr sz="1200"/>
          </a:p>
          <a:p>
            <a:pPr indent="0" lvl="0" marL="457200" rtl="0" algn="l">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sp>
        <p:nvSpPr>
          <p:cNvPr id="500" name="Google Shape;500;p66"/>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501" name="Google Shape;501;p66"/>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7"/>
          <p:cNvSpPr txBox="1"/>
          <p:nvPr>
            <p:ph type="title"/>
          </p:nvPr>
        </p:nvSpPr>
        <p:spPr>
          <a:xfrm>
            <a:off x="176600" y="28827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Indexing (Textbook Analogy)</a:t>
            </a:r>
            <a:endParaRPr sz="2400"/>
          </a:p>
        </p:txBody>
      </p:sp>
      <p:sp>
        <p:nvSpPr>
          <p:cNvPr id="507" name="Google Shape;507;p67"/>
          <p:cNvSpPr txBox="1"/>
          <p:nvPr>
            <p:ph idx="1" type="body"/>
          </p:nvPr>
        </p:nvSpPr>
        <p:spPr>
          <a:xfrm>
            <a:off x="311700" y="1152475"/>
            <a:ext cx="8520600" cy="39045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2286000" rtl="0" algn="l">
              <a:spcBef>
                <a:spcPts val="0"/>
              </a:spcBef>
              <a:spcAft>
                <a:spcPts val="0"/>
              </a:spcAft>
              <a:buNone/>
            </a:pPr>
            <a:r>
              <a:rPr lang="en" sz="1200"/>
              <a:t>Source: Thomas M. Cover</a:t>
            </a:r>
            <a:r>
              <a:rPr lang="en" sz="1200"/>
              <a:t> Text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sp>
        <p:nvSpPr>
          <p:cNvPr id="508" name="Google Shape;508;p67"/>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509" name="Google Shape;509;p67"/>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pic>
        <p:nvPicPr>
          <p:cNvPr id="510" name="Google Shape;510;p67"/>
          <p:cNvPicPr preferRelativeResize="0"/>
          <p:nvPr/>
        </p:nvPicPr>
        <p:blipFill>
          <a:blip r:embed="rId4">
            <a:alphaModFix/>
          </a:blip>
          <a:stretch>
            <a:fillRect/>
          </a:stretch>
        </p:blipFill>
        <p:spPr>
          <a:xfrm>
            <a:off x="2669025" y="1166581"/>
            <a:ext cx="2308201" cy="3408870"/>
          </a:xfrm>
          <a:prstGeom prst="rect">
            <a:avLst/>
          </a:prstGeom>
          <a:noFill/>
          <a:ln>
            <a:noFill/>
          </a:ln>
        </p:spPr>
      </p:pic>
      <p:sp>
        <p:nvSpPr>
          <p:cNvPr id="511" name="Google Shape;511;p67"/>
          <p:cNvSpPr txBox="1"/>
          <p:nvPr/>
        </p:nvSpPr>
        <p:spPr>
          <a:xfrm>
            <a:off x="2279150" y="2725750"/>
            <a:ext cx="22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0000"/>
              </a:solidFill>
            </a:endParaRPr>
          </a:p>
        </p:txBody>
      </p:sp>
      <p:sp>
        <p:nvSpPr>
          <p:cNvPr id="512" name="Google Shape;512;p67"/>
          <p:cNvSpPr/>
          <p:nvPr/>
        </p:nvSpPr>
        <p:spPr>
          <a:xfrm>
            <a:off x="3849925" y="3803725"/>
            <a:ext cx="985500" cy="21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 name="Google Shape;513;p67"/>
          <p:cNvCxnSpPr>
            <a:stCxn id="512" idx="3"/>
          </p:cNvCxnSpPr>
          <p:nvPr/>
        </p:nvCxnSpPr>
        <p:spPr>
          <a:xfrm>
            <a:off x="4835425" y="3911575"/>
            <a:ext cx="708600" cy="0"/>
          </a:xfrm>
          <a:prstGeom prst="straightConnector1">
            <a:avLst/>
          </a:prstGeom>
          <a:noFill/>
          <a:ln cap="flat" cmpd="sng" w="9525">
            <a:solidFill>
              <a:schemeClr val="dk2"/>
            </a:solidFill>
            <a:prstDash val="solid"/>
            <a:round/>
            <a:headEnd len="med" w="med" type="none"/>
            <a:tailEnd len="med" w="med" type="triangle"/>
          </a:ln>
        </p:spPr>
      </p:cxnSp>
      <p:sp>
        <p:nvSpPr>
          <p:cNvPr id="514" name="Google Shape;514;p67"/>
          <p:cNvSpPr txBox="1"/>
          <p:nvPr/>
        </p:nvSpPr>
        <p:spPr>
          <a:xfrm>
            <a:off x="5544025" y="3711475"/>
            <a:ext cx="144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Markov Chains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8"/>
          <p:cNvSpPr txBox="1"/>
          <p:nvPr>
            <p:ph type="title"/>
          </p:nvPr>
        </p:nvSpPr>
        <p:spPr>
          <a:xfrm>
            <a:off x="176600" y="323400"/>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Indexing DNA</a:t>
            </a:r>
            <a:endParaRPr sz="2400"/>
          </a:p>
        </p:txBody>
      </p:sp>
      <p:sp>
        <p:nvSpPr>
          <p:cNvPr id="520" name="Google Shape;520;p68"/>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sp>
        <p:nvSpPr>
          <p:cNvPr id="521" name="Google Shape;521;p68"/>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522" name="Google Shape;522;p68"/>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523" name="Google Shape;523;p68"/>
          <p:cNvSpPr/>
          <p:nvPr/>
        </p:nvSpPr>
        <p:spPr>
          <a:xfrm>
            <a:off x="3262950" y="1293575"/>
            <a:ext cx="2618100" cy="2140500"/>
          </a:xfrm>
          <a:prstGeom prst="rect">
            <a:avLst/>
          </a:prstGeom>
          <a:solidFill>
            <a:srgbClr val="FFA531">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8"/>
          <p:cNvSpPr txBox="1"/>
          <p:nvPr/>
        </p:nvSpPr>
        <p:spPr>
          <a:xfrm>
            <a:off x="3378450" y="1355175"/>
            <a:ext cx="238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Index of T</a:t>
            </a:r>
            <a:endParaRPr/>
          </a:p>
          <a:p>
            <a:pPr indent="0" lvl="0" marL="0" rtl="0" algn="l">
              <a:spcBef>
                <a:spcPts val="0"/>
              </a:spcBef>
              <a:spcAft>
                <a:spcPts val="0"/>
              </a:spcAft>
              <a:buNone/>
            </a:pPr>
            <a:r>
              <a:rPr lang="en"/>
              <a:t>C G T G C : 0</a:t>
            </a:r>
            <a:endParaRPr/>
          </a:p>
        </p:txBody>
      </p:sp>
      <p:sp>
        <p:nvSpPr>
          <p:cNvPr id="525" name="Google Shape;525;p68"/>
          <p:cNvSpPr txBox="1"/>
          <p:nvPr/>
        </p:nvSpPr>
        <p:spPr>
          <a:xfrm>
            <a:off x="1262775" y="3896125"/>
            <a:ext cx="663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 : </a:t>
            </a:r>
            <a:r>
              <a:rPr b="1" lang="en" u="sng"/>
              <a:t>C G T G C </a:t>
            </a:r>
            <a:r>
              <a:rPr b="1" lang="en"/>
              <a:t> G T G C T T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9"/>
          <p:cNvSpPr txBox="1"/>
          <p:nvPr>
            <p:ph type="title"/>
          </p:nvPr>
        </p:nvSpPr>
        <p:spPr>
          <a:xfrm>
            <a:off x="176600" y="323400"/>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Indexing DNA</a:t>
            </a:r>
            <a:endParaRPr sz="2400"/>
          </a:p>
        </p:txBody>
      </p:sp>
      <p:sp>
        <p:nvSpPr>
          <p:cNvPr id="531" name="Google Shape;531;p69"/>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sp>
        <p:nvSpPr>
          <p:cNvPr id="532" name="Google Shape;532;p69"/>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533" name="Google Shape;533;p69"/>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534" name="Google Shape;534;p69"/>
          <p:cNvSpPr/>
          <p:nvPr/>
        </p:nvSpPr>
        <p:spPr>
          <a:xfrm>
            <a:off x="3262950" y="1293575"/>
            <a:ext cx="2618100" cy="2140500"/>
          </a:xfrm>
          <a:prstGeom prst="rect">
            <a:avLst/>
          </a:prstGeom>
          <a:solidFill>
            <a:srgbClr val="FFA531">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9"/>
          <p:cNvSpPr txBox="1"/>
          <p:nvPr/>
        </p:nvSpPr>
        <p:spPr>
          <a:xfrm>
            <a:off x="3378450" y="1355175"/>
            <a:ext cx="2387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Index of T</a:t>
            </a:r>
            <a:endParaRPr/>
          </a:p>
          <a:p>
            <a:pPr indent="0" lvl="0" marL="0" rtl="0" algn="l">
              <a:spcBef>
                <a:spcPts val="0"/>
              </a:spcBef>
              <a:spcAft>
                <a:spcPts val="0"/>
              </a:spcAft>
              <a:buNone/>
            </a:pPr>
            <a:r>
              <a:rPr lang="en"/>
              <a:t>C G T G C : 0</a:t>
            </a:r>
            <a:endParaRPr/>
          </a:p>
          <a:p>
            <a:pPr indent="0" lvl="0" marL="0" rtl="0" algn="l">
              <a:spcBef>
                <a:spcPts val="0"/>
              </a:spcBef>
              <a:spcAft>
                <a:spcPts val="0"/>
              </a:spcAft>
              <a:buNone/>
            </a:pPr>
            <a:r>
              <a:rPr lang="en"/>
              <a:t>G T G C G : 1</a:t>
            </a:r>
            <a:endParaRPr/>
          </a:p>
        </p:txBody>
      </p:sp>
      <p:sp>
        <p:nvSpPr>
          <p:cNvPr id="536" name="Google Shape;536;p69"/>
          <p:cNvSpPr txBox="1"/>
          <p:nvPr/>
        </p:nvSpPr>
        <p:spPr>
          <a:xfrm>
            <a:off x="1262775" y="3896125"/>
            <a:ext cx="663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 : C </a:t>
            </a:r>
            <a:r>
              <a:rPr b="1" lang="en" u="sng"/>
              <a:t>G T G C G</a:t>
            </a:r>
            <a:r>
              <a:rPr b="1" lang="en"/>
              <a:t> T G C T T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0"/>
          <p:cNvSpPr txBox="1"/>
          <p:nvPr>
            <p:ph type="title"/>
          </p:nvPr>
        </p:nvSpPr>
        <p:spPr>
          <a:xfrm>
            <a:off x="176600" y="323400"/>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Indexing DNA</a:t>
            </a:r>
            <a:endParaRPr sz="2400"/>
          </a:p>
        </p:txBody>
      </p:sp>
      <p:sp>
        <p:nvSpPr>
          <p:cNvPr id="542" name="Google Shape;542;p70"/>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sp>
        <p:nvSpPr>
          <p:cNvPr id="543" name="Google Shape;543;p70"/>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544" name="Google Shape;544;p70"/>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545" name="Google Shape;545;p70"/>
          <p:cNvSpPr/>
          <p:nvPr/>
        </p:nvSpPr>
        <p:spPr>
          <a:xfrm>
            <a:off x="3262950" y="1293575"/>
            <a:ext cx="2618100" cy="2140500"/>
          </a:xfrm>
          <a:prstGeom prst="rect">
            <a:avLst/>
          </a:prstGeom>
          <a:solidFill>
            <a:srgbClr val="FFA531">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0"/>
          <p:cNvSpPr txBox="1"/>
          <p:nvPr/>
        </p:nvSpPr>
        <p:spPr>
          <a:xfrm>
            <a:off x="3378450" y="1355175"/>
            <a:ext cx="2387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Index of T</a:t>
            </a:r>
            <a:endParaRPr/>
          </a:p>
          <a:p>
            <a:pPr indent="0" lvl="0" marL="0" rtl="0" algn="l">
              <a:spcBef>
                <a:spcPts val="0"/>
              </a:spcBef>
              <a:spcAft>
                <a:spcPts val="0"/>
              </a:spcAft>
              <a:buNone/>
            </a:pPr>
            <a:r>
              <a:rPr lang="en"/>
              <a:t>C G T G C : 0</a:t>
            </a:r>
            <a:endParaRPr/>
          </a:p>
          <a:p>
            <a:pPr indent="0" lvl="0" marL="0" rtl="0" algn="l">
              <a:spcBef>
                <a:spcPts val="0"/>
              </a:spcBef>
              <a:spcAft>
                <a:spcPts val="0"/>
              </a:spcAft>
              <a:buNone/>
            </a:pPr>
            <a:r>
              <a:rPr lang="en"/>
              <a:t>G T G C G : 1</a:t>
            </a:r>
            <a:endParaRPr/>
          </a:p>
          <a:p>
            <a:pPr indent="0" lvl="0" marL="0" rtl="0" algn="l">
              <a:spcBef>
                <a:spcPts val="0"/>
              </a:spcBef>
              <a:spcAft>
                <a:spcPts val="0"/>
              </a:spcAft>
              <a:buNone/>
            </a:pPr>
            <a:r>
              <a:rPr lang="en"/>
              <a:t>T G C G T : 2</a:t>
            </a:r>
            <a:endParaRPr/>
          </a:p>
        </p:txBody>
      </p:sp>
      <p:sp>
        <p:nvSpPr>
          <p:cNvPr id="547" name="Google Shape;547;p70"/>
          <p:cNvSpPr txBox="1"/>
          <p:nvPr/>
        </p:nvSpPr>
        <p:spPr>
          <a:xfrm>
            <a:off x="1262775" y="3896125"/>
            <a:ext cx="663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 : C G </a:t>
            </a:r>
            <a:r>
              <a:rPr b="1" lang="en" u="sng"/>
              <a:t>T G C G T</a:t>
            </a:r>
            <a:r>
              <a:rPr b="1" lang="en"/>
              <a:t> G C T T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1"/>
          <p:cNvSpPr txBox="1"/>
          <p:nvPr>
            <p:ph type="title"/>
          </p:nvPr>
        </p:nvSpPr>
        <p:spPr>
          <a:xfrm>
            <a:off x="176600" y="323400"/>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Indexing DNA</a:t>
            </a:r>
            <a:endParaRPr sz="2400"/>
          </a:p>
        </p:txBody>
      </p:sp>
      <p:sp>
        <p:nvSpPr>
          <p:cNvPr id="553" name="Google Shape;553;p71"/>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sp>
        <p:nvSpPr>
          <p:cNvPr id="554" name="Google Shape;554;p71"/>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555" name="Google Shape;555;p71"/>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556" name="Google Shape;556;p71"/>
          <p:cNvSpPr/>
          <p:nvPr/>
        </p:nvSpPr>
        <p:spPr>
          <a:xfrm>
            <a:off x="3262950" y="1293575"/>
            <a:ext cx="2618100" cy="2140500"/>
          </a:xfrm>
          <a:prstGeom prst="rect">
            <a:avLst/>
          </a:prstGeom>
          <a:solidFill>
            <a:srgbClr val="FFA531">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1"/>
          <p:cNvSpPr txBox="1"/>
          <p:nvPr/>
        </p:nvSpPr>
        <p:spPr>
          <a:xfrm>
            <a:off x="3378450" y="1355175"/>
            <a:ext cx="2387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Index of T</a:t>
            </a:r>
            <a:endParaRPr/>
          </a:p>
          <a:p>
            <a:pPr indent="0" lvl="0" marL="0" rtl="0" algn="l">
              <a:spcBef>
                <a:spcPts val="0"/>
              </a:spcBef>
              <a:spcAft>
                <a:spcPts val="0"/>
              </a:spcAft>
              <a:buNone/>
            </a:pPr>
            <a:r>
              <a:rPr lang="en"/>
              <a:t>C G T G C : 0</a:t>
            </a:r>
            <a:endParaRPr/>
          </a:p>
          <a:p>
            <a:pPr indent="0" lvl="0" marL="0" rtl="0" algn="l">
              <a:spcBef>
                <a:spcPts val="0"/>
              </a:spcBef>
              <a:spcAft>
                <a:spcPts val="0"/>
              </a:spcAft>
              <a:buNone/>
            </a:pPr>
            <a:r>
              <a:rPr lang="en"/>
              <a:t>G C G T G : 3</a:t>
            </a:r>
            <a:endParaRPr/>
          </a:p>
          <a:p>
            <a:pPr indent="0" lvl="0" marL="0" rtl="0" algn="l">
              <a:spcBef>
                <a:spcPts val="0"/>
              </a:spcBef>
              <a:spcAft>
                <a:spcPts val="0"/>
              </a:spcAft>
              <a:buNone/>
            </a:pPr>
            <a:r>
              <a:rPr lang="en"/>
              <a:t>G T G C G : 1</a:t>
            </a:r>
            <a:endParaRPr/>
          </a:p>
          <a:p>
            <a:pPr indent="0" lvl="0" marL="0" rtl="0" algn="l">
              <a:spcBef>
                <a:spcPts val="0"/>
              </a:spcBef>
              <a:spcAft>
                <a:spcPts val="0"/>
              </a:spcAft>
              <a:buNone/>
            </a:pPr>
            <a:r>
              <a:rPr lang="en"/>
              <a:t>T G C G T : 2</a:t>
            </a:r>
            <a:endParaRPr/>
          </a:p>
        </p:txBody>
      </p:sp>
      <p:sp>
        <p:nvSpPr>
          <p:cNvPr id="558" name="Google Shape;558;p71"/>
          <p:cNvSpPr txBox="1"/>
          <p:nvPr/>
        </p:nvSpPr>
        <p:spPr>
          <a:xfrm>
            <a:off x="1262775" y="3896125"/>
            <a:ext cx="663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 : C G T </a:t>
            </a:r>
            <a:r>
              <a:rPr b="1" lang="en" u="sng"/>
              <a:t>G C G T G</a:t>
            </a:r>
            <a:r>
              <a:rPr b="1" lang="en"/>
              <a:t> C T T </a:t>
            </a:r>
            <a:endParaRPr b="1"/>
          </a:p>
        </p:txBody>
      </p:sp>
      <p:cxnSp>
        <p:nvCxnSpPr>
          <p:cNvPr id="559" name="Google Shape;559;p71"/>
          <p:cNvCxnSpPr>
            <a:endCxn id="557" idx="1"/>
          </p:cNvCxnSpPr>
          <p:nvPr/>
        </p:nvCxnSpPr>
        <p:spPr>
          <a:xfrm flipH="1" rot="10800000">
            <a:off x="2741250" y="1986225"/>
            <a:ext cx="637200" cy="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2"/>
          <p:cNvSpPr txBox="1"/>
          <p:nvPr>
            <p:ph type="title"/>
          </p:nvPr>
        </p:nvSpPr>
        <p:spPr>
          <a:xfrm>
            <a:off x="176600" y="323400"/>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Indexing DNA</a:t>
            </a:r>
            <a:endParaRPr sz="2400"/>
          </a:p>
        </p:txBody>
      </p:sp>
      <p:sp>
        <p:nvSpPr>
          <p:cNvPr id="565" name="Google Shape;565;p7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sp>
        <p:nvSpPr>
          <p:cNvPr id="566" name="Google Shape;566;p7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567" name="Google Shape;567;p72"/>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568" name="Google Shape;568;p72"/>
          <p:cNvSpPr/>
          <p:nvPr/>
        </p:nvSpPr>
        <p:spPr>
          <a:xfrm>
            <a:off x="3262950" y="1293575"/>
            <a:ext cx="2618100" cy="2140500"/>
          </a:xfrm>
          <a:prstGeom prst="rect">
            <a:avLst/>
          </a:prstGeom>
          <a:solidFill>
            <a:srgbClr val="FFA531">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2"/>
          <p:cNvSpPr txBox="1"/>
          <p:nvPr/>
        </p:nvSpPr>
        <p:spPr>
          <a:xfrm>
            <a:off x="3378450" y="1355175"/>
            <a:ext cx="2387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Index of T</a:t>
            </a:r>
            <a:endParaRPr/>
          </a:p>
          <a:p>
            <a:pPr indent="0" lvl="0" marL="0" rtl="0" algn="l">
              <a:spcBef>
                <a:spcPts val="0"/>
              </a:spcBef>
              <a:spcAft>
                <a:spcPts val="0"/>
              </a:spcAft>
              <a:buNone/>
            </a:pPr>
            <a:r>
              <a:rPr lang="en"/>
              <a:t>C G T G C : 0 , 4</a:t>
            </a:r>
            <a:endParaRPr/>
          </a:p>
          <a:p>
            <a:pPr indent="0" lvl="0" marL="0" rtl="0" algn="l">
              <a:spcBef>
                <a:spcPts val="0"/>
              </a:spcBef>
              <a:spcAft>
                <a:spcPts val="0"/>
              </a:spcAft>
              <a:buNone/>
            </a:pPr>
            <a:r>
              <a:rPr lang="en"/>
              <a:t>G C G T G : 3</a:t>
            </a:r>
            <a:endParaRPr/>
          </a:p>
          <a:p>
            <a:pPr indent="0" lvl="0" marL="0" rtl="0" algn="l">
              <a:spcBef>
                <a:spcPts val="0"/>
              </a:spcBef>
              <a:spcAft>
                <a:spcPts val="0"/>
              </a:spcAft>
              <a:buNone/>
            </a:pPr>
            <a:r>
              <a:rPr lang="en"/>
              <a:t>G T G C G : 1</a:t>
            </a:r>
            <a:endParaRPr/>
          </a:p>
          <a:p>
            <a:pPr indent="0" lvl="0" marL="0" rtl="0" algn="l">
              <a:spcBef>
                <a:spcPts val="0"/>
              </a:spcBef>
              <a:spcAft>
                <a:spcPts val="0"/>
              </a:spcAft>
              <a:buNone/>
            </a:pPr>
            <a:r>
              <a:rPr lang="en"/>
              <a:t>T G C G T : 2</a:t>
            </a:r>
            <a:endParaRPr/>
          </a:p>
        </p:txBody>
      </p:sp>
      <p:sp>
        <p:nvSpPr>
          <p:cNvPr id="570" name="Google Shape;570;p72"/>
          <p:cNvSpPr txBox="1"/>
          <p:nvPr/>
        </p:nvSpPr>
        <p:spPr>
          <a:xfrm>
            <a:off x="1262775" y="3896125"/>
            <a:ext cx="663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 : C G T G </a:t>
            </a:r>
            <a:r>
              <a:rPr b="1" lang="en" u="sng"/>
              <a:t>C G T G C</a:t>
            </a:r>
            <a:r>
              <a:rPr b="1" lang="en"/>
              <a:t> T T </a:t>
            </a:r>
            <a:endParaRPr b="1"/>
          </a:p>
        </p:txBody>
      </p:sp>
      <p:cxnSp>
        <p:nvCxnSpPr>
          <p:cNvPr id="571" name="Google Shape;571;p72"/>
          <p:cNvCxnSpPr/>
          <p:nvPr/>
        </p:nvCxnSpPr>
        <p:spPr>
          <a:xfrm flipH="1" rot="10800000">
            <a:off x="4820100" y="1062475"/>
            <a:ext cx="708300" cy="585300"/>
          </a:xfrm>
          <a:prstGeom prst="straightConnector1">
            <a:avLst/>
          </a:prstGeom>
          <a:noFill/>
          <a:ln cap="flat" cmpd="sng" w="9525">
            <a:solidFill>
              <a:schemeClr val="dk2"/>
            </a:solidFill>
            <a:prstDash val="solid"/>
            <a:round/>
            <a:headEnd len="med" w="med" type="none"/>
            <a:tailEnd len="med" w="med" type="triangle"/>
          </a:ln>
        </p:spPr>
      </p:cxnSp>
      <p:sp>
        <p:nvSpPr>
          <p:cNvPr id="572" name="Google Shape;572;p72"/>
          <p:cNvSpPr txBox="1"/>
          <p:nvPr/>
        </p:nvSpPr>
        <p:spPr>
          <a:xfrm>
            <a:off x="5220500" y="752275"/>
            <a:ext cx="166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New offset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3"/>
          <p:cNvSpPr txBox="1"/>
          <p:nvPr>
            <p:ph type="title"/>
          </p:nvPr>
        </p:nvSpPr>
        <p:spPr>
          <a:xfrm>
            <a:off x="176600" y="323400"/>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Indexing DNA</a:t>
            </a:r>
            <a:endParaRPr sz="2400"/>
          </a:p>
        </p:txBody>
      </p:sp>
      <p:sp>
        <p:nvSpPr>
          <p:cNvPr id="578" name="Google Shape;578;p73"/>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sp>
        <p:nvSpPr>
          <p:cNvPr id="579" name="Google Shape;579;p73"/>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580" name="Google Shape;580;p73"/>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581" name="Google Shape;581;p73"/>
          <p:cNvSpPr/>
          <p:nvPr/>
        </p:nvSpPr>
        <p:spPr>
          <a:xfrm>
            <a:off x="3262950" y="1293575"/>
            <a:ext cx="2618100" cy="2140500"/>
          </a:xfrm>
          <a:prstGeom prst="rect">
            <a:avLst/>
          </a:prstGeom>
          <a:solidFill>
            <a:srgbClr val="FFA531">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3"/>
          <p:cNvSpPr txBox="1"/>
          <p:nvPr/>
        </p:nvSpPr>
        <p:spPr>
          <a:xfrm>
            <a:off x="3378450" y="1355175"/>
            <a:ext cx="2387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Index of T</a:t>
            </a:r>
            <a:endParaRPr/>
          </a:p>
          <a:p>
            <a:pPr indent="0" lvl="0" marL="0" rtl="0" algn="l">
              <a:spcBef>
                <a:spcPts val="0"/>
              </a:spcBef>
              <a:spcAft>
                <a:spcPts val="0"/>
              </a:spcAft>
              <a:buNone/>
            </a:pPr>
            <a:r>
              <a:rPr lang="en"/>
              <a:t>C G T G C : 0 , 4</a:t>
            </a:r>
            <a:endParaRPr/>
          </a:p>
          <a:p>
            <a:pPr indent="0" lvl="0" marL="0" rtl="0" algn="l">
              <a:spcBef>
                <a:spcPts val="0"/>
              </a:spcBef>
              <a:spcAft>
                <a:spcPts val="0"/>
              </a:spcAft>
              <a:buNone/>
            </a:pPr>
            <a:r>
              <a:rPr lang="en"/>
              <a:t>G C G T G : 3</a:t>
            </a:r>
            <a:endParaRPr/>
          </a:p>
          <a:p>
            <a:pPr indent="0" lvl="0" marL="0" rtl="0" algn="l">
              <a:spcBef>
                <a:spcPts val="0"/>
              </a:spcBef>
              <a:spcAft>
                <a:spcPts val="0"/>
              </a:spcAft>
              <a:buNone/>
            </a:pPr>
            <a:r>
              <a:rPr lang="en"/>
              <a:t>G T G C G : 1</a:t>
            </a:r>
            <a:endParaRPr/>
          </a:p>
          <a:p>
            <a:pPr indent="0" lvl="0" marL="0" rtl="0" algn="l">
              <a:spcBef>
                <a:spcPts val="0"/>
              </a:spcBef>
              <a:spcAft>
                <a:spcPts val="0"/>
              </a:spcAft>
              <a:buNone/>
            </a:pPr>
            <a:r>
              <a:rPr lang="en"/>
              <a:t>G T G C T : 5</a:t>
            </a:r>
            <a:endParaRPr/>
          </a:p>
          <a:p>
            <a:pPr indent="0" lvl="0" marL="0" rtl="0" algn="l">
              <a:spcBef>
                <a:spcPts val="0"/>
              </a:spcBef>
              <a:spcAft>
                <a:spcPts val="0"/>
              </a:spcAft>
              <a:buNone/>
            </a:pPr>
            <a:r>
              <a:rPr lang="en"/>
              <a:t>T G C G T : 2</a:t>
            </a:r>
            <a:endParaRPr/>
          </a:p>
          <a:p>
            <a:pPr indent="0" lvl="0" marL="0" rtl="0" algn="l">
              <a:spcBef>
                <a:spcPts val="0"/>
              </a:spcBef>
              <a:spcAft>
                <a:spcPts val="0"/>
              </a:spcAft>
              <a:buNone/>
            </a:pPr>
            <a:r>
              <a:rPr lang="en"/>
              <a:t>T G C T T : 6</a:t>
            </a:r>
            <a:endParaRPr/>
          </a:p>
        </p:txBody>
      </p:sp>
      <p:sp>
        <p:nvSpPr>
          <p:cNvPr id="583" name="Google Shape;583;p73"/>
          <p:cNvSpPr txBox="1"/>
          <p:nvPr/>
        </p:nvSpPr>
        <p:spPr>
          <a:xfrm>
            <a:off x="1262775" y="3896125"/>
            <a:ext cx="663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 : C G T G C G T G C T T </a:t>
            </a:r>
            <a:endParaRPr b="1"/>
          </a:p>
        </p:txBody>
      </p:sp>
      <p:sp>
        <p:nvSpPr>
          <p:cNvPr id="584" name="Google Shape;584;p73"/>
          <p:cNvSpPr txBox="1"/>
          <p:nvPr/>
        </p:nvSpPr>
        <p:spPr>
          <a:xfrm>
            <a:off x="2964375" y="3434075"/>
            <a:ext cx="3234000" cy="4002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
              <a:t>5-mer index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4"/>
          <p:cNvSpPr txBox="1"/>
          <p:nvPr>
            <p:ph type="title"/>
          </p:nvPr>
        </p:nvSpPr>
        <p:spPr>
          <a:xfrm>
            <a:off x="176600" y="323400"/>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Querying</a:t>
            </a:r>
            <a:r>
              <a:rPr lang="en" sz="2400"/>
              <a:t> the index</a:t>
            </a:r>
            <a:endParaRPr sz="2400"/>
          </a:p>
        </p:txBody>
      </p:sp>
      <p:sp>
        <p:nvSpPr>
          <p:cNvPr id="590" name="Google Shape;590;p74"/>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sp>
        <p:nvSpPr>
          <p:cNvPr id="591" name="Google Shape;591;p74"/>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592" name="Google Shape;592;p74"/>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593" name="Google Shape;593;p74"/>
          <p:cNvSpPr/>
          <p:nvPr/>
        </p:nvSpPr>
        <p:spPr>
          <a:xfrm>
            <a:off x="3262950" y="1293575"/>
            <a:ext cx="2618100" cy="2140500"/>
          </a:xfrm>
          <a:prstGeom prst="rect">
            <a:avLst/>
          </a:prstGeom>
          <a:solidFill>
            <a:srgbClr val="FFA531">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4"/>
          <p:cNvSpPr txBox="1"/>
          <p:nvPr/>
        </p:nvSpPr>
        <p:spPr>
          <a:xfrm>
            <a:off x="3378450" y="1355175"/>
            <a:ext cx="2387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Index of T</a:t>
            </a:r>
            <a:endParaRPr/>
          </a:p>
          <a:p>
            <a:pPr indent="0" lvl="0" marL="0" rtl="0" algn="l">
              <a:spcBef>
                <a:spcPts val="0"/>
              </a:spcBef>
              <a:spcAft>
                <a:spcPts val="0"/>
              </a:spcAft>
              <a:buNone/>
            </a:pPr>
            <a:r>
              <a:rPr lang="en"/>
              <a:t>C G T G C : 0 , 4</a:t>
            </a:r>
            <a:endParaRPr/>
          </a:p>
          <a:p>
            <a:pPr indent="0" lvl="0" marL="0" rtl="0" algn="l">
              <a:spcBef>
                <a:spcPts val="0"/>
              </a:spcBef>
              <a:spcAft>
                <a:spcPts val="0"/>
              </a:spcAft>
              <a:buNone/>
            </a:pPr>
            <a:r>
              <a:rPr lang="en"/>
              <a:t>G C G T G : 3</a:t>
            </a:r>
            <a:endParaRPr/>
          </a:p>
          <a:p>
            <a:pPr indent="0" lvl="0" marL="0" rtl="0" algn="l">
              <a:spcBef>
                <a:spcPts val="0"/>
              </a:spcBef>
              <a:spcAft>
                <a:spcPts val="0"/>
              </a:spcAft>
              <a:buNone/>
            </a:pPr>
            <a:r>
              <a:rPr lang="en"/>
              <a:t>G T G C G : 1</a:t>
            </a:r>
            <a:endParaRPr/>
          </a:p>
          <a:p>
            <a:pPr indent="0" lvl="0" marL="0" rtl="0" algn="l">
              <a:spcBef>
                <a:spcPts val="0"/>
              </a:spcBef>
              <a:spcAft>
                <a:spcPts val="0"/>
              </a:spcAft>
              <a:buNone/>
            </a:pPr>
            <a:r>
              <a:rPr lang="en"/>
              <a:t>G T G C T : 5</a:t>
            </a:r>
            <a:endParaRPr/>
          </a:p>
          <a:p>
            <a:pPr indent="0" lvl="0" marL="0" rtl="0" algn="l">
              <a:spcBef>
                <a:spcPts val="0"/>
              </a:spcBef>
              <a:spcAft>
                <a:spcPts val="0"/>
              </a:spcAft>
              <a:buNone/>
            </a:pPr>
            <a:r>
              <a:rPr lang="en"/>
              <a:t>T G C G T : 2</a:t>
            </a:r>
            <a:endParaRPr/>
          </a:p>
          <a:p>
            <a:pPr indent="0" lvl="0" marL="0" rtl="0" algn="l">
              <a:spcBef>
                <a:spcPts val="0"/>
              </a:spcBef>
              <a:spcAft>
                <a:spcPts val="0"/>
              </a:spcAft>
              <a:buNone/>
            </a:pPr>
            <a:r>
              <a:rPr lang="en"/>
              <a:t>T G C T T : 6</a:t>
            </a:r>
            <a:endParaRPr/>
          </a:p>
        </p:txBody>
      </p:sp>
      <p:sp>
        <p:nvSpPr>
          <p:cNvPr id="595" name="Google Shape;595;p74"/>
          <p:cNvSpPr txBox="1"/>
          <p:nvPr/>
        </p:nvSpPr>
        <p:spPr>
          <a:xfrm>
            <a:off x="1262775" y="3896125"/>
            <a:ext cx="6637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 : C G T G C G T G C T T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P: </a:t>
            </a:r>
            <a:r>
              <a:rPr b="1" lang="en" u="sng"/>
              <a:t>G C G T G</a:t>
            </a:r>
            <a:r>
              <a:rPr b="1" lang="en"/>
              <a:t> C</a:t>
            </a:r>
            <a:r>
              <a:rPr b="1" lang="en" u="sng"/>
              <a:t> </a:t>
            </a:r>
            <a:endParaRPr b="1" u="sng"/>
          </a:p>
        </p:txBody>
      </p:sp>
      <p:sp>
        <p:nvSpPr>
          <p:cNvPr id="596" name="Google Shape;596;p74"/>
          <p:cNvSpPr txBox="1"/>
          <p:nvPr/>
        </p:nvSpPr>
        <p:spPr>
          <a:xfrm>
            <a:off x="2964375" y="3434075"/>
            <a:ext cx="3234000" cy="4002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
              <a:t>5-mer index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0"/>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Literature Survey</a:t>
            </a:r>
            <a:endParaRPr sz="2400"/>
          </a:p>
        </p:txBody>
      </p:sp>
      <p:sp>
        <p:nvSpPr>
          <p:cNvPr id="146" name="Google Shape;146;p30"/>
          <p:cNvSpPr txBox="1"/>
          <p:nvPr>
            <p:ph idx="1" type="body"/>
          </p:nvPr>
        </p:nvSpPr>
        <p:spPr>
          <a:xfrm>
            <a:off x="176600" y="1132275"/>
            <a:ext cx="8520600" cy="34164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Clr>
                <a:schemeClr val="dk1"/>
              </a:buClr>
              <a:buSzPts val="1100"/>
              <a:buFont typeface="Arial"/>
              <a:buNone/>
            </a:pPr>
            <a:r>
              <a:rPr b="1" lang="en" sz="1400">
                <a:solidFill>
                  <a:schemeClr val="dk1"/>
                </a:solidFill>
                <a:latin typeface="Times New Roman"/>
                <a:ea typeface="Times New Roman"/>
                <a:cs typeface="Times New Roman"/>
                <a:sym typeface="Times New Roman"/>
              </a:rPr>
              <a:t>[1] </a:t>
            </a:r>
            <a:r>
              <a:rPr lang="en" sz="1400">
                <a:solidFill>
                  <a:schemeClr val="dk1"/>
                </a:solidFill>
                <a:latin typeface="Times New Roman"/>
                <a:ea typeface="Times New Roman"/>
                <a:cs typeface="Times New Roman"/>
                <a:sym typeface="Times New Roman"/>
              </a:rPr>
              <a:t>Subrata Saha and Sanguthevar Rajasekaran, "</a:t>
            </a:r>
            <a:r>
              <a:rPr b="1" lang="en" sz="1400">
                <a:solidFill>
                  <a:schemeClr val="dk1"/>
                </a:solidFill>
                <a:latin typeface="Times New Roman"/>
                <a:ea typeface="Times New Roman"/>
                <a:cs typeface="Times New Roman"/>
                <a:sym typeface="Times New Roman"/>
              </a:rPr>
              <a:t>Efficient algorithms for the compression of FASTQ files</a:t>
            </a:r>
            <a:r>
              <a:rPr lang="en" sz="1400">
                <a:solidFill>
                  <a:schemeClr val="dk1"/>
                </a:solidFill>
                <a:latin typeface="Times New Roman"/>
                <a:ea typeface="Times New Roman"/>
                <a:cs typeface="Times New Roman"/>
                <a:sym typeface="Times New Roman"/>
              </a:rPr>
              <a:t>," </a:t>
            </a:r>
            <a:r>
              <a:rPr i="1" lang="en" sz="1400">
                <a:solidFill>
                  <a:schemeClr val="dk1"/>
                </a:solidFill>
                <a:latin typeface="Times New Roman"/>
                <a:ea typeface="Times New Roman"/>
                <a:cs typeface="Times New Roman"/>
                <a:sym typeface="Times New Roman"/>
              </a:rPr>
              <a:t>2014 International Conference on Bioinformatics and Biomedicine</a:t>
            </a:r>
            <a:endParaRPr i="1" sz="1400">
              <a:solidFill>
                <a:schemeClr val="dk1"/>
              </a:solidFill>
              <a:latin typeface="Times New Roman"/>
              <a:ea typeface="Times New Roman"/>
              <a:cs typeface="Times New Roman"/>
              <a:sym typeface="Times New Roman"/>
            </a:endParaRPr>
          </a:p>
          <a:p>
            <a:pPr indent="0" lvl="0" marL="0" rtl="0" algn="l">
              <a:lnSpc>
                <a:spcPct val="115000"/>
              </a:lnSpc>
              <a:spcBef>
                <a:spcPts val="36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400"/>
              </a:spcBef>
              <a:spcAft>
                <a:spcPts val="0"/>
              </a:spcAft>
              <a:buNone/>
            </a:pPr>
            <a:r>
              <a:rPr b="1" lang="en" sz="1400">
                <a:solidFill>
                  <a:schemeClr val="dk1"/>
                </a:solidFill>
                <a:latin typeface="Times New Roman"/>
                <a:ea typeface="Times New Roman"/>
                <a:cs typeface="Times New Roman"/>
                <a:sym typeface="Times New Roman"/>
              </a:rPr>
              <a:t>[2] </a:t>
            </a:r>
            <a:r>
              <a:rPr lang="en" sz="1400">
                <a:solidFill>
                  <a:schemeClr val="dk1"/>
                </a:solidFill>
                <a:latin typeface="Times New Roman"/>
                <a:ea typeface="Times New Roman"/>
                <a:cs typeface="Times New Roman"/>
                <a:sym typeface="Times New Roman"/>
              </a:rPr>
              <a:t>Shengyu Lu, Hanping Chen, Lifa Peng,Beizhan Wang,Hongji Wang and Xuize Zhou,"</a:t>
            </a:r>
            <a:r>
              <a:rPr b="1" lang="en" sz="1400">
                <a:solidFill>
                  <a:schemeClr val="dk1"/>
                </a:solidFill>
                <a:latin typeface="Times New Roman"/>
                <a:ea typeface="Times New Roman"/>
                <a:cs typeface="Times New Roman"/>
                <a:sym typeface="Times New Roman"/>
              </a:rPr>
              <a:t>A compression algorithm of fastq file based on distribution characteristics analysis</a:t>
            </a:r>
            <a:r>
              <a:rPr lang="en" sz="1400">
                <a:solidFill>
                  <a:schemeClr val="dk1"/>
                </a:solidFill>
                <a:latin typeface="Times New Roman"/>
                <a:ea typeface="Times New Roman"/>
                <a:cs typeface="Times New Roman"/>
                <a:sym typeface="Times New Roman"/>
              </a:rPr>
              <a:t>", </a:t>
            </a:r>
            <a:r>
              <a:rPr i="1" lang="en" sz="1400">
                <a:solidFill>
                  <a:schemeClr val="dk1"/>
                </a:solidFill>
                <a:latin typeface="Times New Roman"/>
                <a:ea typeface="Times New Roman"/>
                <a:cs typeface="Times New Roman"/>
                <a:sym typeface="Times New Roman"/>
              </a:rPr>
              <a:t>The 13th International Conference on Computer Science &amp; Education (ICCSE 2018),</a:t>
            </a:r>
            <a:r>
              <a:rPr lang="en" sz="1400">
                <a:solidFill>
                  <a:schemeClr val="dk1"/>
                </a:solidFill>
                <a:latin typeface="Times New Roman"/>
                <a:ea typeface="Times New Roman"/>
                <a:cs typeface="Times New Roman"/>
                <a:sym typeface="Times New Roman"/>
              </a:rPr>
              <a:t>Columbo, Sri Lanka</a:t>
            </a:r>
            <a:endParaRPr sz="1400">
              <a:solidFill>
                <a:schemeClr val="dk1"/>
              </a:solidFill>
              <a:latin typeface="Times New Roman"/>
              <a:ea typeface="Times New Roman"/>
              <a:cs typeface="Times New Roman"/>
              <a:sym typeface="Times New Roman"/>
            </a:endParaRPr>
          </a:p>
          <a:p>
            <a:pPr indent="0" lvl="0" marL="0" rtl="0" algn="l">
              <a:spcBef>
                <a:spcPts val="4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400"/>
              </a:spcBef>
              <a:spcAft>
                <a:spcPts val="0"/>
              </a:spcAft>
              <a:buNone/>
            </a:pPr>
            <a:r>
              <a:rPr b="1" lang="en" sz="1400">
                <a:solidFill>
                  <a:schemeClr val="dk1"/>
                </a:solidFill>
                <a:latin typeface="Times New Roman"/>
                <a:ea typeface="Times New Roman"/>
                <a:cs typeface="Times New Roman"/>
                <a:sym typeface="Times New Roman"/>
              </a:rPr>
              <a:t>[3] Algorithms on Strings,Trees and Sequences, </a:t>
            </a:r>
            <a:r>
              <a:rPr i="1" lang="en" sz="1400">
                <a:solidFill>
                  <a:schemeClr val="dk1"/>
                </a:solidFill>
                <a:latin typeface="Times New Roman"/>
                <a:ea typeface="Times New Roman"/>
                <a:cs typeface="Times New Roman"/>
                <a:sym typeface="Times New Roman"/>
              </a:rPr>
              <a:t>Computer Science and Computational Biology, </a:t>
            </a:r>
            <a:r>
              <a:rPr lang="en" sz="1400">
                <a:solidFill>
                  <a:schemeClr val="dk1"/>
                </a:solidFill>
                <a:latin typeface="Times New Roman"/>
                <a:ea typeface="Times New Roman"/>
                <a:cs typeface="Times New Roman"/>
                <a:sym typeface="Times New Roman"/>
              </a:rPr>
              <a:t>by Dan Gusfield</a:t>
            </a:r>
            <a:endParaRPr sz="1400">
              <a:solidFill>
                <a:schemeClr val="dk1"/>
              </a:solidFill>
              <a:latin typeface="Times New Roman"/>
              <a:ea typeface="Times New Roman"/>
              <a:cs typeface="Times New Roman"/>
              <a:sym typeface="Times New Roman"/>
            </a:endParaRPr>
          </a:p>
          <a:p>
            <a:pPr indent="0" lvl="0" marL="0" rtl="0" algn="l">
              <a:spcBef>
                <a:spcPts val="4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400"/>
              </a:spcBef>
              <a:spcAft>
                <a:spcPts val="0"/>
              </a:spcAft>
              <a:buNone/>
            </a:pPr>
            <a:r>
              <a:rPr b="1" lang="en" sz="1400">
                <a:solidFill>
                  <a:schemeClr val="dk1"/>
                </a:solidFill>
                <a:latin typeface="Times New Roman"/>
                <a:ea typeface="Times New Roman"/>
                <a:cs typeface="Times New Roman"/>
                <a:sym typeface="Times New Roman"/>
              </a:rPr>
              <a:t>[4]</a:t>
            </a:r>
            <a:r>
              <a:rPr lang="en" sz="1400">
                <a:solidFill>
                  <a:schemeClr val="dk1"/>
                </a:solidFill>
                <a:latin typeface="Times New Roman"/>
                <a:ea typeface="Times New Roman"/>
                <a:cs typeface="Times New Roman"/>
                <a:sym typeface="Times New Roman"/>
              </a:rPr>
              <a:t> Langmead,B., Trapnell,C., Pop,M., and Salzberg,S.L. (2009), “</a:t>
            </a:r>
            <a:r>
              <a:rPr b="1" lang="en" sz="1400">
                <a:solidFill>
                  <a:schemeClr val="dk1"/>
                </a:solidFill>
                <a:latin typeface="Times New Roman"/>
                <a:ea typeface="Times New Roman"/>
                <a:cs typeface="Times New Roman"/>
                <a:sym typeface="Times New Roman"/>
              </a:rPr>
              <a:t>Ultrafast and memory-efficient alignment of short DNA sequences to the human genome”. </a:t>
            </a:r>
            <a:r>
              <a:rPr lang="en" sz="1400">
                <a:solidFill>
                  <a:schemeClr val="dk1"/>
                </a:solidFill>
                <a:latin typeface="Times New Roman"/>
                <a:ea typeface="Times New Roman"/>
                <a:cs typeface="Times New Roman"/>
                <a:sym typeface="Times New Roman"/>
              </a:rPr>
              <a:t>Genome Biol, 10, R25.</a:t>
            </a:r>
            <a:endParaRPr sz="1400">
              <a:solidFill>
                <a:schemeClr val="dk1"/>
              </a:solidFill>
              <a:latin typeface="Times New Roman"/>
              <a:ea typeface="Times New Roman"/>
              <a:cs typeface="Times New Roman"/>
              <a:sym typeface="Times New Roman"/>
            </a:endParaRPr>
          </a:p>
          <a:p>
            <a:pPr indent="0" lvl="0" marL="0" rtl="0" algn="l">
              <a:spcBef>
                <a:spcPts val="400"/>
              </a:spcBef>
              <a:spcAft>
                <a:spcPts val="0"/>
              </a:spcAft>
              <a:buNone/>
            </a:pPr>
            <a:r>
              <a:t/>
            </a:r>
            <a:endParaRPr b="1" sz="1400">
              <a:solidFill>
                <a:schemeClr val="dk1"/>
              </a:solidFill>
              <a:latin typeface="Times New Roman"/>
              <a:ea typeface="Times New Roman"/>
              <a:cs typeface="Times New Roman"/>
              <a:sym typeface="Times New Roman"/>
            </a:endParaRPr>
          </a:p>
          <a:p>
            <a:pPr indent="0" lvl="0" marL="0" rtl="0" algn="l">
              <a:spcBef>
                <a:spcPts val="4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400"/>
              </a:spcBef>
              <a:spcAft>
                <a:spcPts val="0"/>
              </a:spcAft>
              <a:buNone/>
            </a:pPr>
            <a:r>
              <a:t/>
            </a:r>
            <a:endParaRPr sz="2000">
              <a:solidFill>
                <a:schemeClr val="dk1"/>
              </a:solidFill>
            </a:endParaRPr>
          </a:p>
          <a:p>
            <a:pPr indent="0" lvl="0" marL="0" rtl="0" algn="l">
              <a:spcBef>
                <a:spcPts val="40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360"/>
              </a:spcBef>
              <a:spcAft>
                <a:spcPts val="0"/>
              </a:spcAft>
              <a:buNone/>
            </a:pPr>
            <a:r>
              <a:t/>
            </a:r>
            <a:endParaRPr b="1" sz="1400">
              <a:solidFill>
                <a:schemeClr val="dk1"/>
              </a:solidFill>
              <a:latin typeface="Times New Roman"/>
              <a:ea typeface="Times New Roman"/>
              <a:cs typeface="Times New Roman"/>
              <a:sym typeface="Times New Roman"/>
            </a:endParaRPr>
          </a:p>
        </p:txBody>
      </p:sp>
      <p:sp>
        <p:nvSpPr>
          <p:cNvPr id="147" name="Google Shape;147;p30"/>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148" name="Google Shape;148;p30"/>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5"/>
          <p:cNvSpPr txBox="1"/>
          <p:nvPr>
            <p:ph type="title"/>
          </p:nvPr>
        </p:nvSpPr>
        <p:spPr>
          <a:xfrm>
            <a:off x="176600" y="323400"/>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Querying the index</a:t>
            </a:r>
            <a:endParaRPr sz="2400"/>
          </a:p>
        </p:txBody>
      </p:sp>
      <p:sp>
        <p:nvSpPr>
          <p:cNvPr id="602" name="Google Shape;602;p75"/>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sp>
        <p:nvSpPr>
          <p:cNvPr id="603" name="Google Shape;603;p75"/>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604" name="Google Shape;604;p75"/>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605" name="Google Shape;605;p75"/>
          <p:cNvSpPr/>
          <p:nvPr/>
        </p:nvSpPr>
        <p:spPr>
          <a:xfrm>
            <a:off x="3262950" y="1293575"/>
            <a:ext cx="2618100" cy="2140500"/>
          </a:xfrm>
          <a:prstGeom prst="rect">
            <a:avLst/>
          </a:prstGeom>
          <a:solidFill>
            <a:srgbClr val="FFA531">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75"/>
          <p:cNvSpPr txBox="1"/>
          <p:nvPr/>
        </p:nvSpPr>
        <p:spPr>
          <a:xfrm>
            <a:off x="3378450" y="1355175"/>
            <a:ext cx="2387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Index of T</a:t>
            </a:r>
            <a:endParaRPr/>
          </a:p>
          <a:p>
            <a:pPr indent="0" lvl="0" marL="0" rtl="0" algn="l">
              <a:spcBef>
                <a:spcPts val="0"/>
              </a:spcBef>
              <a:spcAft>
                <a:spcPts val="0"/>
              </a:spcAft>
              <a:buNone/>
            </a:pPr>
            <a:r>
              <a:rPr lang="en"/>
              <a:t>C G T G C : 0 , 4</a:t>
            </a:r>
            <a:endParaRPr/>
          </a:p>
          <a:p>
            <a:pPr indent="0" lvl="0" marL="0" rtl="0" algn="l">
              <a:spcBef>
                <a:spcPts val="0"/>
              </a:spcBef>
              <a:spcAft>
                <a:spcPts val="0"/>
              </a:spcAft>
              <a:buNone/>
            </a:pPr>
            <a:r>
              <a:rPr lang="en"/>
              <a:t>G C G T G : 3</a:t>
            </a:r>
            <a:endParaRPr/>
          </a:p>
          <a:p>
            <a:pPr indent="0" lvl="0" marL="0" rtl="0" algn="l">
              <a:spcBef>
                <a:spcPts val="0"/>
              </a:spcBef>
              <a:spcAft>
                <a:spcPts val="0"/>
              </a:spcAft>
              <a:buNone/>
            </a:pPr>
            <a:r>
              <a:rPr lang="en"/>
              <a:t>G T G C G : 1</a:t>
            </a:r>
            <a:endParaRPr/>
          </a:p>
          <a:p>
            <a:pPr indent="0" lvl="0" marL="0" rtl="0" algn="l">
              <a:spcBef>
                <a:spcPts val="0"/>
              </a:spcBef>
              <a:spcAft>
                <a:spcPts val="0"/>
              </a:spcAft>
              <a:buNone/>
            </a:pPr>
            <a:r>
              <a:rPr lang="en"/>
              <a:t>G T G C T : 5</a:t>
            </a:r>
            <a:endParaRPr/>
          </a:p>
          <a:p>
            <a:pPr indent="0" lvl="0" marL="0" rtl="0" algn="l">
              <a:spcBef>
                <a:spcPts val="0"/>
              </a:spcBef>
              <a:spcAft>
                <a:spcPts val="0"/>
              </a:spcAft>
              <a:buNone/>
            </a:pPr>
            <a:r>
              <a:rPr lang="en"/>
              <a:t>T G C G T : 2</a:t>
            </a:r>
            <a:endParaRPr/>
          </a:p>
          <a:p>
            <a:pPr indent="0" lvl="0" marL="0" rtl="0" algn="l">
              <a:spcBef>
                <a:spcPts val="0"/>
              </a:spcBef>
              <a:spcAft>
                <a:spcPts val="0"/>
              </a:spcAft>
              <a:buNone/>
            </a:pPr>
            <a:r>
              <a:rPr lang="en"/>
              <a:t>T G C T T : 6</a:t>
            </a:r>
            <a:endParaRPr/>
          </a:p>
        </p:txBody>
      </p:sp>
      <p:sp>
        <p:nvSpPr>
          <p:cNvPr id="607" name="Google Shape;607;p75"/>
          <p:cNvSpPr txBox="1"/>
          <p:nvPr/>
        </p:nvSpPr>
        <p:spPr>
          <a:xfrm>
            <a:off x="1262775" y="3896125"/>
            <a:ext cx="6637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 : C G T </a:t>
            </a:r>
            <a:r>
              <a:rPr b="1" lang="en" u="sng"/>
              <a:t>G C G T G</a:t>
            </a:r>
            <a:r>
              <a:rPr b="1" lang="en"/>
              <a:t> C T T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P: </a:t>
            </a:r>
            <a:r>
              <a:rPr b="1" lang="en" u="sng"/>
              <a:t>G C G T G</a:t>
            </a:r>
            <a:r>
              <a:rPr b="1" lang="en"/>
              <a:t> C</a:t>
            </a:r>
            <a:r>
              <a:rPr b="1" lang="en" u="sng"/>
              <a:t> </a:t>
            </a:r>
            <a:endParaRPr b="1" u="sng"/>
          </a:p>
        </p:txBody>
      </p:sp>
      <p:sp>
        <p:nvSpPr>
          <p:cNvPr id="608" name="Google Shape;608;p75"/>
          <p:cNvSpPr txBox="1"/>
          <p:nvPr/>
        </p:nvSpPr>
        <p:spPr>
          <a:xfrm>
            <a:off x="2964375" y="3434075"/>
            <a:ext cx="3234000" cy="4002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
              <a:t>5-mer index</a:t>
            </a:r>
            <a:endParaRPr/>
          </a:p>
        </p:txBody>
      </p:sp>
      <p:sp>
        <p:nvSpPr>
          <p:cNvPr id="609" name="Google Shape;609;p75"/>
          <p:cNvSpPr/>
          <p:nvPr/>
        </p:nvSpPr>
        <p:spPr>
          <a:xfrm>
            <a:off x="575378" y="1986550"/>
            <a:ext cx="2658550" cy="2948950"/>
          </a:xfrm>
          <a:custGeom>
            <a:rect b="b" l="l" r="r" t="t"/>
            <a:pathLst>
              <a:path extrusionOk="0" h="117958" w="106342">
                <a:moveTo>
                  <a:pt x="106342" y="0"/>
                </a:moveTo>
                <a:cubicBezTo>
                  <a:pt x="95976" y="2592"/>
                  <a:pt x="84996" y="1232"/>
                  <a:pt x="74311" y="1232"/>
                </a:cubicBezTo>
                <a:cubicBezTo>
                  <a:pt x="66817" y="1232"/>
                  <a:pt x="59554" y="3868"/>
                  <a:pt x="52136" y="4928"/>
                </a:cubicBezTo>
                <a:cubicBezTo>
                  <a:pt x="29685" y="8136"/>
                  <a:pt x="7852" y="28703"/>
                  <a:pt x="1625" y="50511"/>
                </a:cubicBezTo>
                <a:cubicBezTo>
                  <a:pt x="-1484" y="61399"/>
                  <a:pt x="507" y="73649"/>
                  <a:pt x="4088" y="84391"/>
                </a:cubicBezTo>
                <a:cubicBezTo>
                  <a:pt x="7061" y="93311"/>
                  <a:pt x="10462" y="104209"/>
                  <a:pt x="18872" y="108414"/>
                </a:cubicBezTo>
                <a:cubicBezTo>
                  <a:pt x="24706" y="111331"/>
                  <a:pt x="29686" y="116582"/>
                  <a:pt x="36120" y="117654"/>
                </a:cubicBezTo>
                <a:cubicBezTo>
                  <a:pt x="43422" y="118871"/>
                  <a:pt x="54599" y="112737"/>
                  <a:pt x="54599" y="105334"/>
                </a:cubicBezTo>
              </a:path>
            </a:pathLst>
          </a:custGeom>
          <a:noFill/>
          <a:ln cap="flat" cmpd="sng" w="9525">
            <a:solidFill>
              <a:schemeClr val="dk2"/>
            </a:solidFill>
            <a:prstDash val="solid"/>
            <a:round/>
            <a:headEnd len="med" w="med" type="stealth"/>
            <a:tailEnd len="med" w="med" type="none"/>
          </a:ln>
        </p:spPr>
      </p:sp>
      <p:cxnSp>
        <p:nvCxnSpPr>
          <p:cNvPr id="610" name="Google Shape;610;p75"/>
          <p:cNvCxnSpPr/>
          <p:nvPr/>
        </p:nvCxnSpPr>
        <p:spPr>
          <a:xfrm rot="10800000">
            <a:off x="2556350" y="4589200"/>
            <a:ext cx="0" cy="200100"/>
          </a:xfrm>
          <a:prstGeom prst="straightConnector1">
            <a:avLst/>
          </a:prstGeom>
          <a:noFill/>
          <a:ln cap="flat" cmpd="sng" w="9525">
            <a:solidFill>
              <a:schemeClr val="dk2"/>
            </a:solidFill>
            <a:prstDash val="solid"/>
            <a:round/>
            <a:headEnd len="med" w="med" type="none"/>
            <a:tailEnd len="med" w="med" type="triangle"/>
          </a:ln>
        </p:spPr>
      </p:cxnSp>
      <p:cxnSp>
        <p:nvCxnSpPr>
          <p:cNvPr id="611" name="Google Shape;611;p75"/>
          <p:cNvCxnSpPr/>
          <p:nvPr/>
        </p:nvCxnSpPr>
        <p:spPr>
          <a:xfrm rot="10800000">
            <a:off x="3110750" y="4173225"/>
            <a:ext cx="0" cy="169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6"/>
          <p:cNvSpPr txBox="1"/>
          <p:nvPr>
            <p:ph type="title"/>
          </p:nvPr>
        </p:nvSpPr>
        <p:spPr>
          <a:xfrm>
            <a:off x="176600" y="323400"/>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Querying the index</a:t>
            </a:r>
            <a:endParaRPr sz="2400"/>
          </a:p>
        </p:txBody>
      </p:sp>
      <p:sp>
        <p:nvSpPr>
          <p:cNvPr id="617" name="Google Shape;617;p76"/>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sp>
        <p:nvSpPr>
          <p:cNvPr id="618" name="Google Shape;618;p76"/>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619" name="Google Shape;619;p76"/>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620" name="Google Shape;620;p76"/>
          <p:cNvSpPr/>
          <p:nvPr/>
        </p:nvSpPr>
        <p:spPr>
          <a:xfrm>
            <a:off x="3262950" y="1293575"/>
            <a:ext cx="2618100" cy="2140500"/>
          </a:xfrm>
          <a:prstGeom prst="rect">
            <a:avLst/>
          </a:prstGeom>
          <a:solidFill>
            <a:srgbClr val="FFA531">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76"/>
          <p:cNvSpPr txBox="1"/>
          <p:nvPr/>
        </p:nvSpPr>
        <p:spPr>
          <a:xfrm>
            <a:off x="3378450" y="1355175"/>
            <a:ext cx="2387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Index of T</a:t>
            </a:r>
            <a:endParaRPr/>
          </a:p>
          <a:p>
            <a:pPr indent="0" lvl="0" marL="0" rtl="0" algn="l">
              <a:spcBef>
                <a:spcPts val="0"/>
              </a:spcBef>
              <a:spcAft>
                <a:spcPts val="0"/>
              </a:spcAft>
              <a:buNone/>
            </a:pPr>
            <a:r>
              <a:rPr lang="en"/>
              <a:t>C G T G C : 0 , 4</a:t>
            </a:r>
            <a:endParaRPr/>
          </a:p>
          <a:p>
            <a:pPr indent="0" lvl="0" marL="0" rtl="0" algn="l">
              <a:spcBef>
                <a:spcPts val="0"/>
              </a:spcBef>
              <a:spcAft>
                <a:spcPts val="0"/>
              </a:spcAft>
              <a:buNone/>
            </a:pPr>
            <a:r>
              <a:rPr lang="en"/>
              <a:t>G C G T G : 3</a:t>
            </a:r>
            <a:endParaRPr/>
          </a:p>
          <a:p>
            <a:pPr indent="0" lvl="0" marL="0" rtl="0" algn="l">
              <a:spcBef>
                <a:spcPts val="0"/>
              </a:spcBef>
              <a:spcAft>
                <a:spcPts val="0"/>
              </a:spcAft>
              <a:buNone/>
            </a:pPr>
            <a:r>
              <a:rPr lang="en"/>
              <a:t>G T G C G : 1</a:t>
            </a:r>
            <a:endParaRPr/>
          </a:p>
          <a:p>
            <a:pPr indent="0" lvl="0" marL="0" rtl="0" algn="l">
              <a:spcBef>
                <a:spcPts val="0"/>
              </a:spcBef>
              <a:spcAft>
                <a:spcPts val="0"/>
              </a:spcAft>
              <a:buNone/>
            </a:pPr>
            <a:r>
              <a:rPr lang="en"/>
              <a:t>G T G C T : 5</a:t>
            </a:r>
            <a:endParaRPr/>
          </a:p>
          <a:p>
            <a:pPr indent="0" lvl="0" marL="0" rtl="0" algn="l">
              <a:spcBef>
                <a:spcPts val="0"/>
              </a:spcBef>
              <a:spcAft>
                <a:spcPts val="0"/>
              </a:spcAft>
              <a:buNone/>
            </a:pPr>
            <a:r>
              <a:rPr lang="en"/>
              <a:t>T G C G T : 2</a:t>
            </a:r>
            <a:endParaRPr/>
          </a:p>
          <a:p>
            <a:pPr indent="0" lvl="0" marL="0" rtl="0" algn="l">
              <a:spcBef>
                <a:spcPts val="0"/>
              </a:spcBef>
              <a:spcAft>
                <a:spcPts val="0"/>
              </a:spcAft>
              <a:buNone/>
            </a:pPr>
            <a:r>
              <a:rPr lang="en"/>
              <a:t>T G C T T : 6</a:t>
            </a:r>
            <a:endParaRPr/>
          </a:p>
        </p:txBody>
      </p:sp>
      <p:sp>
        <p:nvSpPr>
          <p:cNvPr id="622" name="Google Shape;622;p76"/>
          <p:cNvSpPr txBox="1"/>
          <p:nvPr/>
        </p:nvSpPr>
        <p:spPr>
          <a:xfrm>
            <a:off x="1262775" y="3896125"/>
            <a:ext cx="6637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 : C G T G C G T G C T T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P: G </a:t>
            </a:r>
            <a:r>
              <a:rPr b="1" lang="en" u="sng"/>
              <a:t>C G T G C </a:t>
            </a:r>
            <a:endParaRPr b="1" u="sng"/>
          </a:p>
        </p:txBody>
      </p:sp>
      <p:sp>
        <p:nvSpPr>
          <p:cNvPr id="623" name="Google Shape;623;p76"/>
          <p:cNvSpPr txBox="1"/>
          <p:nvPr/>
        </p:nvSpPr>
        <p:spPr>
          <a:xfrm>
            <a:off x="2964375" y="3434075"/>
            <a:ext cx="3234000" cy="4002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
              <a:t>5-mer index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7"/>
          <p:cNvSpPr txBox="1"/>
          <p:nvPr>
            <p:ph type="title"/>
          </p:nvPr>
        </p:nvSpPr>
        <p:spPr>
          <a:xfrm>
            <a:off x="176600" y="323400"/>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Querying the index</a:t>
            </a:r>
            <a:endParaRPr sz="2400"/>
          </a:p>
        </p:txBody>
      </p:sp>
      <p:sp>
        <p:nvSpPr>
          <p:cNvPr id="629" name="Google Shape;629;p77"/>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sp>
        <p:nvSpPr>
          <p:cNvPr id="630" name="Google Shape;630;p77"/>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631" name="Google Shape;631;p77"/>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632" name="Google Shape;632;p77"/>
          <p:cNvSpPr/>
          <p:nvPr/>
        </p:nvSpPr>
        <p:spPr>
          <a:xfrm>
            <a:off x="3262950" y="1293575"/>
            <a:ext cx="2618100" cy="2140500"/>
          </a:xfrm>
          <a:prstGeom prst="rect">
            <a:avLst/>
          </a:prstGeom>
          <a:solidFill>
            <a:srgbClr val="FFA531">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7"/>
          <p:cNvSpPr txBox="1"/>
          <p:nvPr/>
        </p:nvSpPr>
        <p:spPr>
          <a:xfrm>
            <a:off x="3378450" y="1355175"/>
            <a:ext cx="2387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Index of T</a:t>
            </a:r>
            <a:endParaRPr/>
          </a:p>
          <a:p>
            <a:pPr indent="0" lvl="0" marL="0" rtl="0" algn="l">
              <a:spcBef>
                <a:spcPts val="0"/>
              </a:spcBef>
              <a:spcAft>
                <a:spcPts val="0"/>
              </a:spcAft>
              <a:buNone/>
            </a:pPr>
            <a:r>
              <a:rPr lang="en"/>
              <a:t>C G T G C : </a:t>
            </a:r>
            <a:r>
              <a:rPr b="1" lang="en">
                <a:solidFill>
                  <a:srgbClr val="00FF00"/>
                </a:solidFill>
              </a:rPr>
              <a:t>0 </a:t>
            </a:r>
            <a:r>
              <a:rPr b="1" lang="en"/>
              <a:t>, </a:t>
            </a:r>
            <a:r>
              <a:rPr b="1" lang="en">
                <a:solidFill>
                  <a:srgbClr val="FF0000"/>
                </a:solidFill>
              </a:rPr>
              <a:t>4</a:t>
            </a:r>
            <a:endParaRPr b="1">
              <a:solidFill>
                <a:srgbClr val="FF0000"/>
              </a:solidFill>
            </a:endParaRPr>
          </a:p>
          <a:p>
            <a:pPr indent="0" lvl="0" marL="0" rtl="0" algn="l">
              <a:spcBef>
                <a:spcPts val="0"/>
              </a:spcBef>
              <a:spcAft>
                <a:spcPts val="0"/>
              </a:spcAft>
              <a:buNone/>
            </a:pPr>
            <a:r>
              <a:rPr lang="en"/>
              <a:t>G C G T G : 3</a:t>
            </a:r>
            <a:endParaRPr/>
          </a:p>
          <a:p>
            <a:pPr indent="0" lvl="0" marL="0" rtl="0" algn="l">
              <a:spcBef>
                <a:spcPts val="0"/>
              </a:spcBef>
              <a:spcAft>
                <a:spcPts val="0"/>
              </a:spcAft>
              <a:buNone/>
            </a:pPr>
            <a:r>
              <a:rPr lang="en"/>
              <a:t>G T G C G : 1</a:t>
            </a:r>
            <a:endParaRPr/>
          </a:p>
          <a:p>
            <a:pPr indent="0" lvl="0" marL="0" rtl="0" algn="l">
              <a:spcBef>
                <a:spcPts val="0"/>
              </a:spcBef>
              <a:spcAft>
                <a:spcPts val="0"/>
              </a:spcAft>
              <a:buNone/>
            </a:pPr>
            <a:r>
              <a:rPr lang="en"/>
              <a:t>G T G C T : 5</a:t>
            </a:r>
            <a:endParaRPr/>
          </a:p>
          <a:p>
            <a:pPr indent="0" lvl="0" marL="0" rtl="0" algn="l">
              <a:spcBef>
                <a:spcPts val="0"/>
              </a:spcBef>
              <a:spcAft>
                <a:spcPts val="0"/>
              </a:spcAft>
              <a:buNone/>
            </a:pPr>
            <a:r>
              <a:rPr lang="en"/>
              <a:t>T G C G T : 2</a:t>
            </a:r>
            <a:endParaRPr/>
          </a:p>
          <a:p>
            <a:pPr indent="0" lvl="0" marL="0" rtl="0" algn="l">
              <a:spcBef>
                <a:spcPts val="0"/>
              </a:spcBef>
              <a:spcAft>
                <a:spcPts val="0"/>
              </a:spcAft>
              <a:buNone/>
            </a:pPr>
            <a:r>
              <a:rPr lang="en"/>
              <a:t>T G C T T : 6</a:t>
            </a:r>
            <a:endParaRPr/>
          </a:p>
        </p:txBody>
      </p:sp>
      <p:sp>
        <p:nvSpPr>
          <p:cNvPr id="634" name="Google Shape;634;p77"/>
          <p:cNvSpPr txBox="1"/>
          <p:nvPr/>
        </p:nvSpPr>
        <p:spPr>
          <a:xfrm>
            <a:off x="1262775" y="3896125"/>
            <a:ext cx="6637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 : </a:t>
            </a:r>
            <a:r>
              <a:rPr b="1" lang="en" u="sng">
                <a:solidFill>
                  <a:srgbClr val="00FF00"/>
                </a:solidFill>
              </a:rPr>
              <a:t>C G T G </a:t>
            </a:r>
            <a:r>
              <a:rPr b="1" lang="en" u="sng">
                <a:solidFill>
                  <a:srgbClr val="FF9900"/>
                </a:solidFill>
              </a:rPr>
              <a:t>C</a:t>
            </a:r>
            <a:r>
              <a:rPr b="1" lang="en" u="sng">
                <a:solidFill>
                  <a:srgbClr val="FF0000"/>
                </a:solidFill>
              </a:rPr>
              <a:t> G T G C</a:t>
            </a:r>
            <a:r>
              <a:rPr b="1" lang="en"/>
              <a:t> T T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P: G </a:t>
            </a:r>
            <a:r>
              <a:rPr b="1" lang="en" u="sng"/>
              <a:t>C G T G C </a:t>
            </a:r>
            <a:endParaRPr b="1" u="sng"/>
          </a:p>
        </p:txBody>
      </p:sp>
      <p:sp>
        <p:nvSpPr>
          <p:cNvPr id="635" name="Google Shape;635;p77"/>
          <p:cNvSpPr txBox="1"/>
          <p:nvPr/>
        </p:nvSpPr>
        <p:spPr>
          <a:xfrm>
            <a:off x="2964375" y="3434075"/>
            <a:ext cx="3234000" cy="4002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
              <a:t>5-mer index</a:t>
            </a:r>
            <a:endParaRPr/>
          </a:p>
        </p:txBody>
      </p:sp>
      <p:sp>
        <p:nvSpPr>
          <p:cNvPr id="636" name="Google Shape;636;p77"/>
          <p:cNvSpPr/>
          <p:nvPr/>
        </p:nvSpPr>
        <p:spPr>
          <a:xfrm>
            <a:off x="280237" y="1663175"/>
            <a:ext cx="3076900" cy="3312525"/>
          </a:xfrm>
          <a:custGeom>
            <a:rect b="b" l="l" r="r" t="t"/>
            <a:pathLst>
              <a:path extrusionOk="0" h="132501" w="123076">
                <a:moveTo>
                  <a:pt x="76261" y="118269"/>
                </a:moveTo>
                <a:cubicBezTo>
                  <a:pt x="73598" y="123595"/>
                  <a:pt x="69719" y="129761"/>
                  <a:pt x="63942" y="131205"/>
                </a:cubicBezTo>
                <a:cubicBezTo>
                  <a:pt x="55575" y="133297"/>
                  <a:pt x="46607" y="132425"/>
                  <a:pt x="38070" y="131205"/>
                </a:cubicBezTo>
                <a:cubicBezTo>
                  <a:pt x="28800" y="129881"/>
                  <a:pt x="18279" y="129663"/>
                  <a:pt x="10967" y="123813"/>
                </a:cubicBezTo>
                <a:cubicBezTo>
                  <a:pt x="1320" y="116096"/>
                  <a:pt x="-1885" y="100071"/>
                  <a:pt x="1111" y="88086"/>
                </a:cubicBezTo>
                <a:cubicBezTo>
                  <a:pt x="2403" y="82918"/>
                  <a:pt x="5762" y="78486"/>
                  <a:pt x="8503" y="73918"/>
                </a:cubicBezTo>
                <a:cubicBezTo>
                  <a:pt x="13431" y="65705"/>
                  <a:pt x="17154" y="56637"/>
                  <a:pt x="23286" y="49279"/>
                </a:cubicBezTo>
                <a:cubicBezTo>
                  <a:pt x="34809" y="35452"/>
                  <a:pt x="51539" y="26530"/>
                  <a:pt x="67637" y="18479"/>
                </a:cubicBezTo>
                <a:cubicBezTo>
                  <a:pt x="85059" y="9766"/>
                  <a:pt x="103597" y="0"/>
                  <a:pt x="123076" y="0"/>
                </a:cubicBezTo>
              </a:path>
            </a:pathLst>
          </a:custGeom>
          <a:noFill/>
          <a:ln cap="flat" cmpd="sng" w="9525">
            <a:solidFill>
              <a:schemeClr val="dk2"/>
            </a:solidFill>
            <a:prstDash val="solid"/>
            <a:round/>
            <a:headEnd len="med" w="med" type="none"/>
            <a:tailEnd len="med" w="med" type="stealth"/>
          </a:ln>
        </p:spPr>
      </p:sp>
      <p:cxnSp>
        <p:nvCxnSpPr>
          <p:cNvPr id="637" name="Google Shape;637;p77"/>
          <p:cNvCxnSpPr/>
          <p:nvPr/>
        </p:nvCxnSpPr>
        <p:spPr>
          <a:xfrm rot="10800000">
            <a:off x="1586175" y="4173225"/>
            <a:ext cx="0" cy="169500"/>
          </a:xfrm>
          <a:prstGeom prst="straightConnector1">
            <a:avLst/>
          </a:prstGeom>
          <a:noFill/>
          <a:ln cap="flat" cmpd="sng" w="9525">
            <a:solidFill>
              <a:schemeClr val="dk2"/>
            </a:solidFill>
            <a:prstDash val="solid"/>
            <a:round/>
            <a:headEnd len="med" w="med" type="none"/>
            <a:tailEnd len="med" w="med" type="triangle"/>
          </a:ln>
        </p:spPr>
      </p:cxnSp>
      <p:cxnSp>
        <p:nvCxnSpPr>
          <p:cNvPr id="638" name="Google Shape;638;p77"/>
          <p:cNvCxnSpPr/>
          <p:nvPr/>
        </p:nvCxnSpPr>
        <p:spPr>
          <a:xfrm rot="10800000">
            <a:off x="2202150" y="4173225"/>
            <a:ext cx="0" cy="169500"/>
          </a:xfrm>
          <a:prstGeom prst="straightConnector1">
            <a:avLst/>
          </a:prstGeom>
          <a:noFill/>
          <a:ln cap="flat" cmpd="sng" w="9525">
            <a:solidFill>
              <a:schemeClr val="dk2"/>
            </a:solidFill>
            <a:prstDash val="solid"/>
            <a:round/>
            <a:headEnd len="med" w="med" type="none"/>
            <a:tailEnd len="med" w="med" type="triangle"/>
          </a:ln>
        </p:spPr>
      </p:cxnSp>
      <p:cxnSp>
        <p:nvCxnSpPr>
          <p:cNvPr id="639" name="Google Shape;639;p77"/>
          <p:cNvCxnSpPr/>
          <p:nvPr/>
        </p:nvCxnSpPr>
        <p:spPr>
          <a:xfrm rot="10800000">
            <a:off x="1663175" y="4568875"/>
            <a:ext cx="0" cy="200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8"/>
          <p:cNvSpPr txBox="1"/>
          <p:nvPr>
            <p:ph type="title"/>
          </p:nvPr>
        </p:nvSpPr>
        <p:spPr>
          <a:xfrm>
            <a:off x="176600" y="323400"/>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Querying the index</a:t>
            </a:r>
            <a:endParaRPr sz="2400"/>
          </a:p>
        </p:txBody>
      </p:sp>
      <p:sp>
        <p:nvSpPr>
          <p:cNvPr id="645" name="Google Shape;645;p78"/>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0"/>
              </a:spcBef>
              <a:spcAft>
                <a:spcPts val="0"/>
              </a:spcAft>
              <a:buNone/>
            </a:pPr>
            <a:r>
              <a:t/>
            </a:r>
            <a:endParaRPr sz="1200"/>
          </a:p>
          <a:p>
            <a:pPr indent="0" lvl="0" marL="4572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sp>
        <p:nvSpPr>
          <p:cNvPr id="646" name="Google Shape;646;p78"/>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647" name="Google Shape;647;p78"/>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648" name="Google Shape;648;p78"/>
          <p:cNvSpPr/>
          <p:nvPr/>
        </p:nvSpPr>
        <p:spPr>
          <a:xfrm>
            <a:off x="3262950" y="1293575"/>
            <a:ext cx="2618100" cy="2140500"/>
          </a:xfrm>
          <a:prstGeom prst="rect">
            <a:avLst/>
          </a:prstGeom>
          <a:solidFill>
            <a:srgbClr val="FFA531">
              <a:alpha val="42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8"/>
          <p:cNvSpPr txBox="1"/>
          <p:nvPr/>
        </p:nvSpPr>
        <p:spPr>
          <a:xfrm>
            <a:off x="3378450" y="1355175"/>
            <a:ext cx="2387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Index of T</a:t>
            </a:r>
            <a:endParaRPr/>
          </a:p>
          <a:p>
            <a:pPr indent="0" lvl="0" marL="0" rtl="0" algn="l">
              <a:spcBef>
                <a:spcPts val="0"/>
              </a:spcBef>
              <a:spcAft>
                <a:spcPts val="0"/>
              </a:spcAft>
              <a:buNone/>
            </a:pPr>
            <a:r>
              <a:rPr lang="en"/>
              <a:t>C G T G C : </a:t>
            </a:r>
            <a:r>
              <a:rPr b="1" lang="en"/>
              <a:t>0</a:t>
            </a:r>
            <a:r>
              <a:rPr b="1" lang="en">
                <a:solidFill>
                  <a:srgbClr val="00FF00"/>
                </a:solidFill>
              </a:rPr>
              <a:t> </a:t>
            </a:r>
            <a:r>
              <a:rPr b="1" lang="en"/>
              <a:t>, </a:t>
            </a:r>
            <a:r>
              <a:rPr b="1" lang="en">
                <a:solidFill>
                  <a:srgbClr val="FF0000"/>
                </a:solidFill>
              </a:rPr>
              <a:t>4</a:t>
            </a:r>
            <a:endParaRPr b="1">
              <a:solidFill>
                <a:srgbClr val="FF0000"/>
              </a:solidFill>
            </a:endParaRPr>
          </a:p>
          <a:p>
            <a:pPr indent="0" lvl="0" marL="0" rtl="0" algn="l">
              <a:spcBef>
                <a:spcPts val="0"/>
              </a:spcBef>
              <a:spcAft>
                <a:spcPts val="0"/>
              </a:spcAft>
              <a:buNone/>
            </a:pPr>
            <a:r>
              <a:rPr lang="en"/>
              <a:t>G C G T G : 3</a:t>
            </a:r>
            <a:endParaRPr/>
          </a:p>
          <a:p>
            <a:pPr indent="0" lvl="0" marL="0" rtl="0" algn="l">
              <a:spcBef>
                <a:spcPts val="0"/>
              </a:spcBef>
              <a:spcAft>
                <a:spcPts val="0"/>
              </a:spcAft>
              <a:buNone/>
            </a:pPr>
            <a:r>
              <a:rPr lang="en"/>
              <a:t>G T G C G : 1</a:t>
            </a:r>
            <a:endParaRPr/>
          </a:p>
          <a:p>
            <a:pPr indent="0" lvl="0" marL="0" rtl="0" algn="l">
              <a:spcBef>
                <a:spcPts val="0"/>
              </a:spcBef>
              <a:spcAft>
                <a:spcPts val="0"/>
              </a:spcAft>
              <a:buNone/>
            </a:pPr>
            <a:r>
              <a:rPr lang="en"/>
              <a:t>G T G C T : 5</a:t>
            </a:r>
            <a:endParaRPr/>
          </a:p>
          <a:p>
            <a:pPr indent="0" lvl="0" marL="0" rtl="0" algn="l">
              <a:spcBef>
                <a:spcPts val="0"/>
              </a:spcBef>
              <a:spcAft>
                <a:spcPts val="0"/>
              </a:spcAft>
              <a:buNone/>
            </a:pPr>
            <a:r>
              <a:rPr lang="en"/>
              <a:t>T G C G T : 2</a:t>
            </a:r>
            <a:endParaRPr/>
          </a:p>
          <a:p>
            <a:pPr indent="0" lvl="0" marL="0" rtl="0" algn="l">
              <a:spcBef>
                <a:spcPts val="0"/>
              </a:spcBef>
              <a:spcAft>
                <a:spcPts val="0"/>
              </a:spcAft>
              <a:buNone/>
            </a:pPr>
            <a:r>
              <a:rPr lang="en"/>
              <a:t>T G C T T : 6</a:t>
            </a:r>
            <a:endParaRPr/>
          </a:p>
        </p:txBody>
      </p:sp>
      <p:sp>
        <p:nvSpPr>
          <p:cNvPr id="650" name="Google Shape;650;p78"/>
          <p:cNvSpPr txBox="1"/>
          <p:nvPr/>
        </p:nvSpPr>
        <p:spPr>
          <a:xfrm>
            <a:off x="1262775" y="3896125"/>
            <a:ext cx="6637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 : C G T </a:t>
            </a:r>
            <a:r>
              <a:rPr b="1" lang="en">
                <a:solidFill>
                  <a:srgbClr val="FF0000"/>
                </a:solidFill>
              </a:rPr>
              <a:t>G</a:t>
            </a:r>
            <a:r>
              <a:rPr b="1" lang="en" u="sng">
                <a:solidFill>
                  <a:srgbClr val="FF0000"/>
                </a:solidFill>
              </a:rPr>
              <a:t> C G T G C</a:t>
            </a:r>
            <a:r>
              <a:rPr b="1" lang="en"/>
              <a:t> T T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P: G </a:t>
            </a:r>
            <a:r>
              <a:rPr b="1" lang="en" u="sng"/>
              <a:t>C G T G C </a:t>
            </a:r>
            <a:endParaRPr b="1" u="sng"/>
          </a:p>
        </p:txBody>
      </p:sp>
      <p:sp>
        <p:nvSpPr>
          <p:cNvPr id="651" name="Google Shape;651;p78"/>
          <p:cNvSpPr txBox="1"/>
          <p:nvPr/>
        </p:nvSpPr>
        <p:spPr>
          <a:xfrm>
            <a:off x="2964375" y="3434075"/>
            <a:ext cx="3234000" cy="4002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
              <a:t>5-mer index</a:t>
            </a:r>
            <a:endParaRPr/>
          </a:p>
        </p:txBody>
      </p:sp>
      <p:cxnSp>
        <p:nvCxnSpPr>
          <p:cNvPr id="652" name="Google Shape;652;p78"/>
          <p:cNvCxnSpPr/>
          <p:nvPr/>
        </p:nvCxnSpPr>
        <p:spPr>
          <a:xfrm rot="10800000">
            <a:off x="2217550" y="4227025"/>
            <a:ext cx="0" cy="169500"/>
          </a:xfrm>
          <a:prstGeom prst="straightConnector1">
            <a:avLst/>
          </a:prstGeom>
          <a:noFill/>
          <a:ln cap="flat" cmpd="sng" w="9525">
            <a:solidFill>
              <a:schemeClr val="dk2"/>
            </a:solidFill>
            <a:prstDash val="solid"/>
            <a:round/>
            <a:headEnd len="med" w="med" type="none"/>
            <a:tailEnd len="med" w="med" type="triangle"/>
          </a:ln>
        </p:spPr>
      </p:cxnSp>
      <p:cxnSp>
        <p:nvCxnSpPr>
          <p:cNvPr id="653" name="Google Shape;653;p78"/>
          <p:cNvCxnSpPr/>
          <p:nvPr/>
        </p:nvCxnSpPr>
        <p:spPr>
          <a:xfrm rot="10800000">
            <a:off x="1663175" y="4568875"/>
            <a:ext cx="0" cy="200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9"/>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k-Mer Matching of the Index</a:t>
            </a:r>
            <a:endParaRPr sz="2400"/>
          </a:p>
        </p:txBody>
      </p:sp>
      <p:sp>
        <p:nvSpPr>
          <p:cNvPr id="659" name="Google Shape;659;p79"/>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 sz="1200"/>
              <a:t>After dividing and encoding (preprocessing) the entire text into multiple k-mers and storing them in the index, how do we find the substring of pattern P in the index?</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sp>
        <p:nvSpPr>
          <p:cNvPr id="660" name="Google Shape;660;p79"/>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661" name="Google Shape;661;p79"/>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0"/>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k-Mer Matching of the Index</a:t>
            </a:r>
            <a:endParaRPr sz="2400"/>
          </a:p>
        </p:txBody>
      </p:sp>
      <p:sp>
        <p:nvSpPr>
          <p:cNvPr id="667" name="Google Shape;667;p80"/>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1200"/>
              <a:t>Binary Search:</a:t>
            </a:r>
            <a:endParaRPr b="1" sz="1200"/>
          </a:p>
          <a:p>
            <a:pPr indent="0" lvl="0" marL="0" rtl="0" algn="l">
              <a:lnSpc>
                <a:spcPct val="115000"/>
              </a:lnSpc>
              <a:spcBef>
                <a:spcPts val="0"/>
              </a:spcBef>
              <a:spcAft>
                <a:spcPts val="0"/>
              </a:spcAft>
              <a:buNone/>
            </a:pPr>
            <a:r>
              <a:rPr b="1" lang="en" sz="1200"/>
              <a:t>T : G T G C G T G G G G G</a:t>
            </a:r>
            <a:endParaRPr b="1" sz="1200"/>
          </a:p>
          <a:p>
            <a:pPr indent="0" lvl="0" marL="0" rtl="0" algn="l">
              <a:lnSpc>
                <a:spcPct val="115000"/>
              </a:lnSpc>
              <a:spcBef>
                <a:spcPts val="0"/>
              </a:spcBef>
              <a:spcAft>
                <a:spcPts val="0"/>
              </a:spcAft>
              <a:buNone/>
            </a:pPr>
            <a:r>
              <a:rPr b="1" lang="en" sz="1200"/>
              <a:t>P: G C G </a:t>
            </a:r>
            <a:r>
              <a:rPr b="1" lang="en" sz="1200" u="sng"/>
              <a:t>T G G</a:t>
            </a:r>
            <a:endParaRPr b="1" sz="1200" u="sng"/>
          </a:p>
          <a:p>
            <a:pPr indent="0" lvl="0" marL="0" rtl="0" algn="l">
              <a:lnSpc>
                <a:spcPct val="115000"/>
              </a:lnSpc>
              <a:spcBef>
                <a:spcPts val="0"/>
              </a:spcBef>
              <a:spcAft>
                <a:spcPts val="0"/>
              </a:spcAft>
              <a:buNone/>
            </a:pPr>
            <a:r>
              <a:t/>
            </a:r>
            <a:endParaRPr b="1" sz="1200" u="sng"/>
          </a:p>
          <a:p>
            <a:pPr indent="-304800" lvl="0" marL="457200" rtl="0" algn="l">
              <a:lnSpc>
                <a:spcPct val="115000"/>
              </a:lnSpc>
              <a:spcBef>
                <a:spcPts val="0"/>
              </a:spcBef>
              <a:spcAft>
                <a:spcPts val="0"/>
              </a:spcAft>
              <a:buSzPts val="1200"/>
              <a:buAutoNum type="arabicPeriod"/>
            </a:pPr>
            <a:r>
              <a:rPr lang="en" sz="1200"/>
              <a:t>create the index file.</a:t>
            </a:r>
            <a:endParaRPr sz="1200"/>
          </a:p>
        </p:txBody>
      </p:sp>
      <p:sp>
        <p:nvSpPr>
          <p:cNvPr id="668" name="Google Shape;668;p80"/>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669" name="Google Shape;669;p80"/>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1"/>
          <p:cNvSpPr txBox="1"/>
          <p:nvPr>
            <p:ph type="title"/>
          </p:nvPr>
        </p:nvSpPr>
        <p:spPr>
          <a:xfrm>
            <a:off x="311700" y="1216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Binary Search</a:t>
            </a:r>
            <a:endParaRPr sz="2400"/>
          </a:p>
        </p:txBody>
      </p:sp>
      <p:sp>
        <p:nvSpPr>
          <p:cNvPr id="675" name="Google Shape;675;p81"/>
          <p:cNvSpPr txBox="1"/>
          <p:nvPr>
            <p:ph idx="1" type="body"/>
          </p:nvPr>
        </p:nvSpPr>
        <p:spPr>
          <a:xfrm>
            <a:off x="65300" y="970575"/>
            <a:ext cx="85206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1200"/>
              <a:t>Binary Search:</a:t>
            </a:r>
            <a:endParaRPr b="1" sz="1200"/>
          </a:p>
          <a:p>
            <a:pPr indent="0" lvl="0" marL="0" rtl="0" algn="l">
              <a:lnSpc>
                <a:spcPct val="115000"/>
              </a:lnSpc>
              <a:spcBef>
                <a:spcPts val="0"/>
              </a:spcBef>
              <a:spcAft>
                <a:spcPts val="0"/>
              </a:spcAft>
              <a:buNone/>
            </a:pPr>
            <a:r>
              <a:rPr b="1" lang="en" sz="1200"/>
              <a:t>T : G T G C G T G G G G G</a:t>
            </a:r>
            <a:endParaRPr b="1" sz="1200"/>
          </a:p>
          <a:p>
            <a:pPr indent="0" lvl="0" marL="0" rtl="0" algn="l">
              <a:lnSpc>
                <a:spcPct val="115000"/>
              </a:lnSpc>
              <a:spcBef>
                <a:spcPts val="0"/>
              </a:spcBef>
              <a:spcAft>
                <a:spcPts val="0"/>
              </a:spcAft>
              <a:buNone/>
            </a:pPr>
            <a:r>
              <a:rPr b="1" lang="en" sz="1200"/>
              <a:t>P: G C G </a:t>
            </a:r>
            <a:r>
              <a:rPr b="1" lang="en" sz="1200" u="sng"/>
              <a:t>T G G</a:t>
            </a:r>
            <a:endParaRPr b="1" sz="1200" u="sng"/>
          </a:p>
          <a:p>
            <a:pPr indent="0" lvl="0" marL="0" rtl="0" algn="l">
              <a:lnSpc>
                <a:spcPct val="115000"/>
              </a:lnSpc>
              <a:spcBef>
                <a:spcPts val="0"/>
              </a:spcBef>
              <a:spcAft>
                <a:spcPts val="0"/>
              </a:spcAft>
              <a:buNone/>
            </a:pPr>
            <a:r>
              <a:t/>
            </a:r>
            <a:endParaRPr b="1" sz="1200" u="sng"/>
          </a:p>
          <a:p>
            <a:pPr indent="0" lvl="0" marL="0" rtl="0" algn="l">
              <a:lnSpc>
                <a:spcPct val="115000"/>
              </a:lnSpc>
              <a:spcBef>
                <a:spcPts val="0"/>
              </a:spcBef>
              <a:spcAft>
                <a:spcPts val="0"/>
              </a:spcAft>
              <a:buNone/>
            </a:pPr>
            <a:r>
              <a:t/>
            </a:r>
            <a:endParaRPr sz="1200"/>
          </a:p>
        </p:txBody>
      </p:sp>
      <p:sp>
        <p:nvSpPr>
          <p:cNvPr id="676" name="Google Shape;676;p81"/>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677" name="Google Shape;677;p81"/>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graphicFrame>
        <p:nvGraphicFramePr>
          <p:cNvPr id="678" name="Google Shape;678;p81"/>
          <p:cNvGraphicFramePr/>
          <p:nvPr/>
        </p:nvGraphicFramePr>
        <p:xfrm>
          <a:off x="3586425" y="617345"/>
          <a:ext cx="3000000" cy="3000000"/>
        </p:xfrm>
        <a:graphic>
          <a:graphicData uri="http://schemas.openxmlformats.org/drawingml/2006/table">
            <a:tbl>
              <a:tblPr>
                <a:noFill/>
                <a:tableStyleId>{C5ABA34F-0050-4C56-ABFF-692BA61D8E0C}</a:tableStyleId>
              </a:tblPr>
              <a:tblGrid>
                <a:gridCol w="909175"/>
                <a:gridCol w="909175"/>
              </a:tblGrid>
              <a:tr h="396200">
                <a:tc>
                  <a:txBody>
                    <a:bodyPr/>
                    <a:lstStyle/>
                    <a:p>
                      <a:pPr indent="0" lvl="0" marL="0" rtl="0" algn="l">
                        <a:spcBef>
                          <a:spcPts val="0"/>
                        </a:spcBef>
                        <a:spcAft>
                          <a:spcPts val="0"/>
                        </a:spcAft>
                        <a:buNone/>
                      </a:pPr>
                      <a:r>
                        <a:rPr lang="en"/>
                        <a:t>C G T</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3</a:t>
                      </a:r>
                      <a:endParaRPr/>
                    </a:p>
                  </a:txBody>
                  <a:tcPr marT="91425" marB="91425" marR="91425" marL="91425">
                    <a:solidFill>
                      <a:srgbClr val="A4C2F4"/>
                    </a:solidFill>
                  </a:tcPr>
                </a:tc>
              </a:tr>
              <a:tr h="396200">
                <a:tc>
                  <a:txBody>
                    <a:bodyPr/>
                    <a:lstStyle/>
                    <a:p>
                      <a:pPr indent="0" lvl="0" marL="0" rtl="0" algn="l">
                        <a:spcBef>
                          <a:spcPts val="0"/>
                        </a:spcBef>
                        <a:spcAft>
                          <a:spcPts val="0"/>
                        </a:spcAft>
                        <a:buNone/>
                      </a:pPr>
                      <a:r>
                        <a:rPr lang="en"/>
                        <a:t>G C G</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2</a:t>
                      </a:r>
                      <a:endParaRPr/>
                    </a:p>
                  </a:txBody>
                  <a:tcPr marT="91425" marB="91425" marR="91425" marL="91425">
                    <a:solidFill>
                      <a:srgbClr val="A4C2F4"/>
                    </a:solidFill>
                  </a:tcPr>
                </a:tc>
              </a:tr>
              <a:tr h="313550">
                <a:tc>
                  <a:txBody>
                    <a:bodyPr/>
                    <a:lstStyle/>
                    <a:p>
                      <a:pPr indent="0" lvl="0" marL="0" rtl="0" algn="l">
                        <a:spcBef>
                          <a:spcPts val="0"/>
                        </a:spcBef>
                        <a:spcAft>
                          <a:spcPts val="0"/>
                        </a:spcAft>
                        <a:buNone/>
                      </a:pPr>
                      <a:r>
                        <a:rPr lang="en"/>
                        <a:t>G G G</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8</a:t>
                      </a:r>
                      <a:endParaRPr/>
                    </a:p>
                  </a:txBody>
                  <a:tcPr marT="91425" marB="91425" marR="91425" marL="91425">
                    <a:solidFill>
                      <a:srgbClr val="A4C2F4"/>
                    </a:solidFill>
                  </a:tcPr>
                </a:tc>
              </a:tr>
              <a:tr h="313550">
                <a:tc>
                  <a:txBody>
                    <a:bodyPr/>
                    <a:lstStyle/>
                    <a:p>
                      <a:pPr indent="0" lvl="0" marL="0" rtl="0" algn="l">
                        <a:spcBef>
                          <a:spcPts val="0"/>
                        </a:spcBef>
                        <a:spcAft>
                          <a:spcPts val="0"/>
                        </a:spcAft>
                        <a:buNone/>
                      </a:pPr>
                      <a:r>
                        <a:rPr lang="en"/>
                        <a:t>G G G</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9</a:t>
                      </a:r>
                      <a:endParaRPr/>
                    </a:p>
                  </a:txBody>
                  <a:tcPr marT="91425" marB="91425" marR="91425" marL="91425">
                    <a:solidFill>
                      <a:srgbClr val="A4C2F4"/>
                    </a:solidFill>
                  </a:tcPr>
                </a:tc>
              </a:tr>
              <a:tr h="313550">
                <a:tc>
                  <a:txBody>
                    <a:bodyPr/>
                    <a:lstStyle/>
                    <a:p>
                      <a:pPr indent="0" lvl="0" marL="0" rtl="0" algn="l">
                        <a:spcBef>
                          <a:spcPts val="0"/>
                        </a:spcBef>
                        <a:spcAft>
                          <a:spcPts val="0"/>
                        </a:spcAft>
                        <a:buNone/>
                      </a:pPr>
                      <a:r>
                        <a:rPr lang="en"/>
                        <a:t>G G G</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10</a:t>
                      </a:r>
                      <a:endParaRPr/>
                    </a:p>
                  </a:txBody>
                  <a:tcPr marT="91425" marB="91425" marR="91425" marL="91425">
                    <a:solidFill>
                      <a:srgbClr val="A4C2F4"/>
                    </a:solidFill>
                  </a:tcPr>
                </a:tc>
              </a:tr>
              <a:tr h="313550">
                <a:tc>
                  <a:txBody>
                    <a:bodyPr/>
                    <a:lstStyle/>
                    <a:p>
                      <a:pPr indent="0" lvl="0" marL="0" rtl="0" algn="l">
                        <a:spcBef>
                          <a:spcPts val="0"/>
                        </a:spcBef>
                        <a:spcAft>
                          <a:spcPts val="0"/>
                        </a:spcAft>
                        <a:buNone/>
                      </a:pPr>
                      <a:r>
                        <a:rPr lang="en"/>
                        <a:t>G T G</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0</a:t>
                      </a:r>
                      <a:endParaRPr/>
                    </a:p>
                  </a:txBody>
                  <a:tcPr marT="91425" marB="91425" marR="91425" marL="91425">
                    <a:solidFill>
                      <a:srgbClr val="A4C2F4"/>
                    </a:solidFill>
                  </a:tcPr>
                </a:tc>
              </a:tr>
              <a:tr h="313550">
                <a:tc>
                  <a:txBody>
                    <a:bodyPr/>
                    <a:lstStyle/>
                    <a:p>
                      <a:pPr indent="0" lvl="0" marL="0" rtl="0" algn="l">
                        <a:spcBef>
                          <a:spcPts val="0"/>
                        </a:spcBef>
                        <a:spcAft>
                          <a:spcPts val="0"/>
                        </a:spcAft>
                        <a:buNone/>
                      </a:pPr>
                      <a:r>
                        <a:rPr lang="en"/>
                        <a:t>G T G</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4 </a:t>
                      </a:r>
                      <a:endParaRPr/>
                    </a:p>
                  </a:txBody>
                  <a:tcPr marT="91425" marB="91425" marR="91425" marL="91425">
                    <a:solidFill>
                      <a:srgbClr val="A4C2F4"/>
                    </a:solidFill>
                  </a:tcPr>
                </a:tc>
              </a:tr>
              <a:tr h="313550">
                <a:tc>
                  <a:txBody>
                    <a:bodyPr/>
                    <a:lstStyle/>
                    <a:p>
                      <a:pPr indent="0" lvl="0" marL="0" rtl="0" algn="l">
                        <a:spcBef>
                          <a:spcPts val="0"/>
                        </a:spcBef>
                        <a:spcAft>
                          <a:spcPts val="0"/>
                        </a:spcAft>
                        <a:buNone/>
                      </a:pPr>
                      <a:r>
                        <a:rPr lang="en"/>
                        <a:t>G T G</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6</a:t>
                      </a:r>
                      <a:endParaRPr/>
                    </a:p>
                  </a:txBody>
                  <a:tcPr marT="91425" marB="91425" marR="91425" marL="91425">
                    <a:solidFill>
                      <a:srgbClr val="A4C2F4"/>
                    </a:solidFill>
                  </a:tcPr>
                </a:tc>
              </a:tr>
              <a:tr h="313550">
                <a:tc>
                  <a:txBody>
                    <a:bodyPr/>
                    <a:lstStyle/>
                    <a:p>
                      <a:pPr indent="0" lvl="0" marL="0" rtl="0" algn="l">
                        <a:spcBef>
                          <a:spcPts val="0"/>
                        </a:spcBef>
                        <a:spcAft>
                          <a:spcPts val="0"/>
                        </a:spcAft>
                        <a:buNone/>
                      </a:pPr>
                      <a:r>
                        <a:rPr lang="en"/>
                        <a:t>T G C</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1</a:t>
                      </a:r>
                      <a:endParaRPr/>
                    </a:p>
                  </a:txBody>
                  <a:tcPr marT="91425" marB="91425" marR="91425" marL="91425">
                    <a:solidFill>
                      <a:srgbClr val="A4C2F4"/>
                    </a:solidFill>
                  </a:tcPr>
                </a:tc>
              </a:tr>
              <a:tr h="313550">
                <a:tc>
                  <a:txBody>
                    <a:bodyPr/>
                    <a:lstStyle/>
                    <a:p>
                      <a:pPr indent="0" lvl="0" marL="0" rtl="0" algn="l">
                        <a:spcBef>
                          <a:spcPts val="0"/>
                        </a:spcBef>
                        <a:spcAft>
                          <a:spcPts val="0"/>
                        </a:spcAft>
                        <a:buNone/>
                      </a:pPr>
                      <a:r>
                        <a:rPr lang="en"/>
                        <a:t>T G G</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7</a:t>
                      </a:r>
                      <a:endParaRPr/>
                    </a:p>
                  </a:txBody>
                  <a:tcPr marT="91425" marB="91425" marR="91425" marL="91425">
                    <a:solidFill>
                      <a:srgbClr val="A4C2F4"/>
                    </a:solidFill>
                  </a:tcPr>
                </a:tc>
              </a:tr>
              <a:tr h="313550">
                <a:tc>
                  <a:txBody>
                    <a:bodyPr/>
                    <a:lstStyle/>
                    <a:p>
                      <a:pPr indent="0" lvl="0" marL="0" rtl="0" algn="l">
                        <a:spcBef>
                          <a:spcPts val="0"/>
                        </a:spcBef>
                        <a:spcAft>
                          <a:spcPts val="0"/>
                        </a:spcAft>
                        <a:buNone/>
                      </a:pPr>
                      <a:r>
                        <a:rPr lang="en"/>
                        <a:t>T G T</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5</a:t>
                      </a:r>
                      <a:endParaRPr/>
                    </a:p>
                  </a:txBody>
                  <a:tcPr marT="91425" marB="91425" marR="91425" marL="91425">
                    <a:solidFill>
                      <a:srgbClr val="A4C2F4"/>
                    </a:solidFill>
                  </a:tcPr>
                </a:tc>
              </a:tr>
            </a:tbl>
          </a:graphicData>
        </a:graphic>
      </p:graphicFrame>
      <p:cxnSp>
        <p:nvCxnSpPr>
          <p:cNvPr id="679" name="Google Shape;679;p81"/>
          <p:cNvCxnSpPr/>
          <p:nvPr/>
        </p:nvCxnSpPr>
        <p:spPr>
          <a:xfrm>
            <a:off x="1262775" y="1493775"/>
            <a:ext cx="2340900" cy="1370700"/>
          </a:xfrm>
          <a:prstGeom prst="bentConnector3">
            <a:avLst>
              <a:gd fmla="val 50000" name="adj1"/>
            </a:avLst>
          </a:prstGeom>
          <a:noFill/>
          <a:ln cap="flat" cmpd="sng" w="952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82"/>
          <p:cNvSpPr txBox="1"/>
          <p:nvPr>
            <p:ph type="title"/>
          </p:nvPr>
        </p:nvSpPr>
        <p:spPr>
          <a:xfrm>
            <a:off x="311700" y="1216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Binary Search</a:t>
            </a:r>
            <a:endParaRPr sz="2400"/>
          </a:p>
        </p:txBody>
      </p:sp>
      <p:sp>
        <p:nvSpPr>
          <p:cNvPr id="685" name="Google Shape;685;p82"/>
          <p:cNvSpPr txBox="1"/>
          <p:nvPr>
            <p:ph idx="1" type="body"/>
          </p:nvPr>
        </p:nvSpPr>
        <p:spPr>
          <a:xfrm>
            <a:off x="65300" y="970575"/>
            <a:ext cx="85206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1200"/>
              <a:t>Binary Search:</a:t>
            </a:r>
            <a:endParaRPr b="1" sz="1200"/>
          </a:p>
          <a:p>
            <a:pPr indent="0" lvl="0" marL="0" rtl="0" algn="l">
              <a:lnSpc>
                <a:spcPct val="115000"/>
              </a:lnSpc>
              <a:spcBef>
                <a:spcPts val="0"/>
              </a:spcBef>
              <a:spcAft>
                <a:spcPts val="0"/>
              </a:spcAft>
              <a:buNone/>
            </a:pPr>
            <a:r>
              <a:rPr b="1" lang="en" sz="1200"/>
              <a:t>T : G T G C G T G G G G G</a:t>
            </a:r>
            <a:endParaRPr b="1" sz="1200"/>
          </a:p>
          <a:p>
            <a:pPr indent="0" lvl="0" marL="0" rtl="0" algn="l">
              <a:lnSpc>
                <a:spcPct val="115000"/>
              </a:lnSpc>
              <a:spcBef>
                <a:spcPts val="0"/>
              </a:spcBef>
              <a:spcAft>
                <a:spcPts val="0"/>
              </a:spcAft>
              <a:buNone/>
            </a:pPr>
            <a:r>
              <a:rPr b="1" lang="en" sz="1200"/>
              <a:t>P: G C G </a:t>
            </a:r>
            <a:r>
              <a:rPr b="1" lang="en" sz="1200" u="sng"/>
              <a:t>T G G</a:t>
            </a:r>
            <a:endParaRPr b="1" sz="1200" u="sng"/>
          </a:p>
          <a:p>
            <a:pPr indent="0" lvl="0" marL="0" rtl="0" algn="l">
              <a:lnSpc>
                <a:spcPct val="115000"/>
              </a:lnSpc>
              <a:spcBef>
                <a:spcPts val="0"/>
              </a:spcBef>
              <a:spcAft>
                <a:spcPts val="0"/>
              </a:spcAft>
              <a:buNone/>
            </a:pPr>
            <a:r>
              <a:t/>
            </a:r>
            <a:endParaRPr b="1" sz="1200" u="sng"/>
          </a:p>
          <a:p>
            <a:pPr indent="0" lvl="0" marL="0" rtl="0" algn="l">
              <a:lnSpc>
                <a:spcPct val="115000"/>
              </a:lnSpc>
              <a:spcBef>
                <a:spcPts val="0"/>
              </a:spcBef>
              <a:spcAft>
                <a:spcPts val="0"/>
              </a:spcAft>
              <a:buNone/>
            </a:pPr>
            <a:r>
              <a:t/>
            </a:r>
            <a:endParaRPr sz="1200"/>
          </a:p>
        </p:txBody>
      </p:sp>
      <p:sp>
        <p:nvSpPr>
          <p:cNvPr id="686" name="Google Shape;686;p8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687" name="Google Shape;687;p82"/>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graphicFrame>
        <p:nvGraphicFramePr>
          <p:cNvPr id="688" name="Google Shape;688;p82"/>
          <p:cNvGraphicFramePr/>
          <p:nvPr/>
        </p:nvGraphicFramePr>
        <p:xfrm>
          <a:off x="3586425" y="617345"/>
          <a:ext cx="3000000" cy="3000000"/>
        </p:xfrm>
        <a:graphic>
          <a:graphicData uri="http://schemas.openxmlformats.org/drawingml/2006/table">
            <a:tbl>
              <a:tblPr>
                <a:noFill/>
                <a:tableStyleId>{C5ABA34F-0050-4C56-ABFF-692BA61D8E0C}</a:tableStyleId>
              </a:tblPr>
              <a:tblGrid>
                <a:gridCol w="909175"/>
                <a:gridCol w="909175"/>
              </a:tblGrid>
              <a:tr h="396200">
                <a:tc>
                  <a:txBody>
                    <a:bodyPr/>
                    <a:lstStyle/>
                    <a:p>
                      <a:pPr indent="0" lvl="0" marL="0" rtl="0" algn="l">
                        <a:spcBef>
                          <a:spcPts val="0"/>
                        </a:spcBef>
                        <a:spcAft>
                          <a:spcPts val="0"/>
                        </a:spcAft>
                        <a:buNone/>
                      </a:pPr>
                      <a:r>
                        <a:rPr lang="en"/>
                        <a:t>C G T</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3</a:t>
                      </a:r>
                      <a:endParaRPr/>
                    </a:p>
                  </a:txBody>
                  <a:tcPr marT="91425" marB="91425" marR="91425" marL="91425">
                    <a:solidFill>
                      <a:srgbClr val="D9D9D9"/>
                    </a:solidFill>
                  </a:tcPr>
                </a:tc>
              </a:tr>
              <a:tr h="396200">
                <a:tc>
                  <a:txBody>
                    <a:bodyPr/>
                    <a:lstStyle/>
                    <a:p>
                      <a:pPr indent="0" lvl="0" marL="0" rtl="0" algn="l">
                        <a:spcBef>
                          <a:spcPts val="0"/>
                        </a:spcBef>
                        <a:spcAft>
                          <a:spcPts val="0"/>
                        </a:spcAft>
                        <a:buNone/>
                      </a:pPr>
                      <a:r>
                        <a:rPr lang="en"/>
                        <a:t>G C G</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2</a:t>
                      </a:r>
                      <a:endParaRPr/>
                    </a:p>
                  </a:txBody>
                  <a:tcPr marT="91425" marB="91425" marR="91425" marL="91425">
                    <a:solidFill>
                      <a:srgbClr val="D9D9D9"/>
                    </a:solidFill>
                  </a:tcPr>
                </a:tc>
              </a:tr>
              <a:tr h="313550">
                <a:tc>
                  <a:txBody>
                    <a:bodyPr/>
                    <a:lstStyle/>
                    <a:p>
                      <a:pPr indent="0" lvl="0" marL="0" rtl="0" algn="l">
                        <a:spcBef>
                          <a:spcPts val="0"/>
                        </a:spcBef>
                        <a:spcAft>
                          <a:spcPts val="0"/>
                        </a:spcAft>
                        <a:buNone/>
                      </a:pPr>
                      <a:r>
                        <a:rPr lang="en"/>
                        <a:t>G G G</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8</a:t>
                      </a:r>
                      <a:endParaRPr/>
                    </a:p>
                  </a:txBody>
                  <a:tcPr marT="91425" marB="91425" marR="91425" marL="91425">
                    <a:solidFill>
                      <a:srgbClr val="D9D9D9"/>
                    </a:solidFill>
                  </a:tcPr>
                </a:tc>
              </a:tr>
              <a:tr h="313550">
                <a:tc>
                  <a:txBody>
                    <a:bodyPr/>
                    <a:lstStyle/>
                    <a:p>
                      <a:pPr indent="0" lvl="0" marL="0" rtl="0" algn="l">
                        <a:spcBef>
                          <a:spcPts val="0"/>
                        </a:spcBef>
                        <a:spcAft>
                          <a:spcPts val="0"/>
                        </a:spcAft>
                        <a:buNone/>
                      </a:pPr>
                      <a:r>
                        <a:rPr lang="en"/>
                        <a:t>G G G</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9</a:t>
                      </a:r>
                      <a:endParaRPr/>
                    </a:p>
                  </a:txBody>
                  <a:tcPr marT="91425" marB="91425" marR="91425" marL="91425">
                    <a:solidFill>
                      <a:srgbClr val="D9D9D9"/>
                    </a:solidFill>
                  </a:tcPr>
                </a:tc>
              </a:tr>
              <a:tr h="313550">
                <a:tc>
                  <a:txBody>
                    <a:bodyPr/>
                    <a:lstStyle/>
                    <a:p>
                      <a:pPr indent="0" lvl="0" marL="0" rtl="0" algn="l">
                        <a:spcBef>
                          <a:spcPts val="0"/>
                        </a:spcBef>
                        <a:spcAft>
                          <a:spcPts val="0"/>
                        </a:spcAft>
                        <a:buNone/>
                      </a:pPr>
                      <a:r>
                        <a:rPr lang="en"/>
                        <a:t>G G G</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10</a:t>
                      </a:r>
                      <a:endParaRPr/>
                    </a:p>
                  </a:txBody>
                  <a:tcPr marT="91425" marB="91425" marR="91425" marL="91425">
                    <a:solidFill>
                      <a:srgbClr val="D9D9D9"/>
                    </a:solidFill>
                  </a:tcPr>
                </a:tc>
              </a:tr>
              <a:tr h="313550">
                <a:tc>
                  <a:txBody>
                    <a:bodyPr/>
                    <a:lstStyle/>
                    <a:p>
                      <a:pPr indent="0" lvl="0" marL="0" rtl="0" algn="l">
                        <a:spcBef>
                          <a:spcPts val="0"/>
                        </a:spcBef>
                        <a:spcAft>
                          <a:spcPts val="0"/>
                        </a:spcAft>
                        <a:buNone/>
                      </a:pPr>
                      <a:r>
                        <a:rPr lang="en"/>
                        <a:t>G T G</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r>
              <a:tr h="313550">
                <a:tc>
                  <a:txBody>
                    <a:bodyPr/>
                    <a:lstStyle/>
                    <a:p>
                      <a:pPr indent="0" lvl="0" marL="0" rtl="0" algn="l">
                        <a:spcBef>
                          <a:spcPts val="0"/>
                        </a:spcBef>
                        <a:spcAft>
                          <a:spcPts val="0"/>
                        </a:spcAft>
                        <a:buNone/>
                      </a:pPr>
                      <a:r>
                        <a:rPr lang="en"/>
                        <a:t>G T G</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4 </a:t>
                      </a:r>
                      <a:endParaRPr/>
                    </a:p>
                  </a:txBody>
                  <a:tcPr marT="91425" marB="91425" marR="91425" marL="91425">
                    <a:solidFill>
                      <a:srgbClr val="A4C2F4"/>
                    </a:solidFill>
                  </a:tcPr>
                </a:tc>
              </a:tr>
              <a:tr h="313550">
                <a:tc>
                  <a:txBody>
                    <a:bodyPr/>
                    <a:lstStyle/>
                    <a:p>
                      <a:pPr indent="0" lvl="0" marL="0" rtl="0" algn="l">
                        <a:spcBef>
                          <a:spcPts val="0"/>
                        </a:spcBef>
                        <a:spcAft>
                          <a:spcPts val="0"/>
                        </a:spcAft>
                        <a:buNone/>
                      </a:pPr>
                      <a:r>
                        <a:rPr lang="en"/>
                        <a:t>G T G</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6</a:t>
                      </a:r>
                      <a:endParaRPr/>
                    </a:p>
                  </a:txBody>
                  <a:tcPr marT="91425" marB="91425" marR="91425" marL="91425">
                    <a:solidFill>
                      <a:srgbClr val="A4C2F4"/>
                    </a:solidFill>
                  </a:tcPr>
                </a:tc>
              </a:tr>
              <a:tr h="313550">
                <a:tc>
                  <a:txBody>
                    <a:bodyPr/>
                    <a:lstStyle/>
                    <a:p>
                      <a:pPr indent="0" lvl="0" marL="0" rtl="0" algn="l">
                        <a:spcBef>
                          <a:spcPts val="0"/>
                        </a:spcBef>
                        <a:spcAft>
                          <a:spcPts val="0"/>
                        </a:spcAft>
                        <a:buNone/>
                      </a:pPr>
                      <a:r>
                        <a:rPr lang="en"/>
                        <a:t>T G C</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1</a:t>
                      </a:r>
                      <a:endParaRPr/>
                    </a:p>
                  </a:txBody>
                  <a:tcPr marT="91425" marB="91425" marR="91425" marL="91425">
                    <a:solidFill>
                      <a:srgbClr val="A4C2F4"/>
                    </a:solidFill>
                  </a:tcPr>
                </a:tc>
              </a:tr>
              <a:tr h="313550">
                <a:tc>
                  <a:txBody>
                    <a:bodyPr/>
                    <a:lstStyle/>
                    <a:p>
                      <a:pPr indent="0" lvl="0" marL="0" rtl="0" algn="l">
                        <a:spcBef>
                          <a:spcPts val="0"/>
                        </a:spcBef>
                        <a:spcAft>
                          <a:spcPts val="0"/>
                        </a:spcAft>
                        <a:buNone/>
                      </a:pPr>
                      <a:r>
                        <a:rPr lang="en"/>
                        <a:t>T G G</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7</a:t>
                      </a:r>
                      <a:endParaRPr/>
                    </a:p>
                  </a:txBody>
                  <a:tcPr marT="91425" marB="91425" marR="91425" marL="91425">
                    <a:solidFill>
                      <a:srgbClr val="A4C2F4"/>
                    </a:solidFill>
                  </a:tcPr>
                </a:tc>
              </a:tr>
              <a:tr h="313550">
                <a:tc>
                  <a:txBody>
                    <a:bodyPr/>
                    <a:lstStyle/>
                    <a:p>
                      <a:pPr indent="0" lvl="0" marL="0" rtl="0" algn="l">
                        <a:spcBef>
                          <a:spcPts val="0"/>
                        </a:spcBef>
                        <a:spcAft>
                          <a:spcPts val="0"/>
                        </a:spcAft>
                        <a:buNone/>
                      </a:pPr>
                      <a:r>
                        <a:rPr lang="en"/>
                        <a:t>T G T</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5</a:t>
                      </a:r>
                      <a:endParaRPr/>
                    </a:p>
                  </a:txBody>
                  <a:tcPr marT="91425" marB="91425" marR="91425" marL="91425">
                    <a:solidFill>
                      <a:srgbClr val="A4C2F4"/>
                    </a:solidFill>
                  </a:tcPr>
                </a:tc>
              </a:tr>
            </a:tbl>
          </a:graphicData>
        </a:graphic>
      </p:graphicFrame>
      <p:sp>
        <p:nvSpPr>
          <p:cNvPr id="689" name="Google Shape;689;p82"/>
          <p:cNvSpPr txBox="1"/>
          <p:nvPr/>
        </p:nvSpPr>
        <p:spPr>
          <a:xfrm>
            <a:off x="5759500" y="631400"/>
            <a:ext cx="150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After first bisection</a:t>
            </a:r>
            <a:endParaRPr/>
          </a:p>
        </p:txBody>
      </p:sp>
      <p:cxnSp>
        <p:nvCxnSpPr>
          <p:cNvPr id="690" name="Google Shape;690;p82"/>
          <p:cNvCxnSpPr/>
          <p:nvPr/>
        </p:nvCxnSpPr>
        <p:spPr>
          <a:xfrm>
            <a:off x="1247375" y="1539975"/>
            <a:ext cx="2417700" cy="2294700"/>
          </a:xfrm>
          <a:prstGeom prst="bentConnector3">
            <a:avLst>
              <a:gd fmla="val 50000" name="adj1"/>
            </a:avLst>
          </a:prstGeom>
          <a:noFill/>
          <a:ln cap="flat" cmpd="sng" w="952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3"/>
          <p:cNvSpPr txBox="1"/>
          <p:nvPr>
            <p:ph type="title"/>
          </p:nvPr>
        </p:nvSpPr>
        <p:spPr>
          <a:xfrm>
            <a:off x="311700" y="1216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Binary Search</a:t>
            </a:r>
            <a:endParaRPr sz="2400"/>
          </a:p>
        </p:txBody>
      </p:sp>
      <p:sp>
        <p:nvSpPr>
          <p:cNvPr id="696" name="Google Shape;696;p83"/>
          <p:cNvSpPr txBox="1"/>
          <p:nvPr>
            <p:ph idx="1" type="body"/>
          </p:nvPr>
        </p:nvSpPr>
        <p:spPr>
          <a:xfrm>
            <a:off x="65300" y="970575"/>
            <a:ext cx="8520600" cy="341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1200"/>
              <a:t>Binary Search:</a:t>
            </a:r>
            <a:endParaRPr b="1" sz="1200"/>
          </a:p>
          <a:p>
            <a:pPr indent="0" lvl="0" marL="0" rtl="0" algn="l">
              <a:lnSpc>
                <a:spcPct val="115000"/>
              </a:lnSpc>
              <a:spcBef>
                <a:spcPts val="0"/>
              </a:spcBef>
              <a:spcAft>
                <a:spcPts val="0"/>
              </a:spcAft>
              <a:buNone/>
            </a:pPr>
            <a:r>
              <a:rPr b="1" lang="en" sz="1200"/>
              <a:t>T : G T G C G T G G G G G</a:t>
            </a:r>
            <a:endParaRPr b="1" sz="1200"/>
          </a:p>
          <a:p>
            <a:pPr indent="0" lvl="0" marL="0" rtl="0" algn="l">
              <a:lnSpc>
                <a:spcPct val="115000"/>
              </a:lnSpc>
              <a:spcBef>
                <a:spcPts val="0"/>
              </a:spcBef>
              <a:spcAft>
                <a:spcPts val="0"/>
              </a:spcAft>
              <a:buNone/>
            </a:pPr>
            <a:r>
              <a:rPr b="1" lang="en" sz="1200"/>
              <a:t>P: G C G </a:t>
            </a:r>
            <a:r>
              <a:rPr b="1" lang="en" sz="1200" u="sng"/>
              <a:t>T G G</a:t>
            </a:r>
            <a:endParaRPr b="1" sz="1200" u="sng"/>
          </a:p>
          <a:p>
            <a:pPr indent="0" lvl="0" marL="0" rtl="0" algn="l">
              <a:lnSpc>
                <a:spcPct val="115000"/>
              </a:lnSpc>
              <a:spcBef>
                <a:spcPts val="0"/>
              </a:spcBef>
              <a:spcAft>
                <a:spcPts val="0"/>
              </a:spcAft>
              <a:buNone/>
            </a:pPr>
            <a:r>
              <a:t/>
            </a:r>
            <a:endParaRPr b="1" sz="1200" u="sng"/>
          </a:p>
          <a:p>
            <a:pPr indent="0" lvl="0" marL="0" rtl="0" algn="l">
              <a:lnSpc>
                <a:spcPct val="115000"/>
              </a:lnSpc>
              <a:spcBef>
                <a:spcPts val="0"/>
              </a:spcBef>
              <a:spcAft>
                <a:spcPts val="0"/>
              </a:spcAft>
              <a:buNone/>
            </a:pPr>
            <a:r>
              <a:t/>
            </a:r>
            <a:endParaRPr sz="1200"/>
          </a:p>
        </p:txBody>
      </p:sp>
      <p:sp>
        <p:nvSpPr>
          <p:cNvPr id="697" name="Google Shape;697;p83"/>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698" name="Google Shape;698;p83"/>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graphicFrame>
        <p:nvGraphicFramePr>
          <p:cNvPr id="699" name="Google Shape;699;p83"/>
          <p:cNvGraphicFramePr/>
          <p:nvPr/>
        </p:nvGraphicFramePr>
        <p:xfrm>
          <a:off x="3586425" y="617345"/>
          <a:ext cx="3000000" cy="3000000"/>
        </p:xfrm>
        <a:graphic>
          <a:graphicData uri="http://schemas.openxmlformats.org/drawingml/2006/table">
            <a:tbl>
              <a:tblPr>
                <a:noFill/>
                <a:tableStyleId>{C5ABA34F-0050-4C56-ABFF-692BA61D8E0C}</a:tableStyleId>
              </a:tblPr>
              <a:tblGrid>
                <a:gridCol w="909175"/>
                <a:gridCol w="909175"/>
              </a:tblGrid>
              <a:tr h="396200">
                <a:tc>
                  <a:txBody>
                    <a:bodyPr/>
                    <a:lstStyle/>
                    <a:p>
                      <a:pPr indent="0" lvl="0" marL="0" rtl="0" algn="l">
                        <a:spcBef>
                          <a:spcPts val="0"/>
                        </a:spcBef>
                        <a:spcAft>
                          <a:spcPts val="0"/>
                        </a:spcAft>
                        <a:buNone/>
                      </a:pPr>
                      <a:r>
                        <a:rPr lang="en"/>
                        <a:t>C G T</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3</a:t>
                      </a:r>
                      <a:endParaRPr/>
                    </a:p>
                  </a:txBody>
                  <a:tcPr marT="91425" marB="91425" marR="91425" marL="91425">
                    <a:solidFill>
                      <a:srgbClr val="D9D9D9"/>
                    </a:solidFill>
                  </a:tcPr>
                </a:tc>
              </a:tr>
              <a:tr h="396200">
                <a:tc>
                  <a:txBody>
                    <a:bodyPr/>
                    <a:lstStyle/>
                    <a:p>
                      <a:pPr indent="0" lvl="0" marL="0" rtl="0" algn="l">
                        <a:spcBef>
                          <a:spcPts val="0"/>
                        </a:spcBef>
                        <a:spcAft>
                          <a:spcPts val="0"/>
                        </a:spcAft>
                        <a:buNone/>
                      </a:pPr>
                      <a:r>
                        <a:rPr lang="en"/>
                        <a:t>G C G</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2</a:t>
                      </a:r>
                      <a:endParaRPr/>
                    </a:p>
                  </a:txBody>
                  <a:tcPr marT="91425" marB="91425" marR="91425" marL="91425">
                    <a:solidFill>
                      <a:srgbClr val="D9D9D9"/>
                    </a:solidFill>
                  </a:tcPr>
                </a:tc>
              </a:tr>
              <a:tr h="313550">
                <a:tc>
                  <a:txBody>
                    <a:bodyPr/>
                    <a:lstStyle/>
                    <a:p>
                      <a:pPr indent="0" lvl="0" marL="0" rtl="0" algn="l">
                        <a:spcBef>
                          <a:spcPts val="0"/>
                        </a:spcBef>
                        <a:spcAft>
                          <a:spcPts val="0"/>
                        </a:spcAft>
                        <a:buNone/>
                      </a:pPr>
                      <a:r>
                        <a:rPr lang="en"/>
                        <a:t>G G G</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8</a:t>
                      </a:r>
                      <a:endParaRPr/>
                    </a:p>
                  </a:txBody>
                  <a:tcPr marT="91425" marB="91425" marR="91425" marL="91425">
                    <a:solidFill>
                      <a:srgbClr val="D9D9D9"/>
                    </a:solidFill>
                  </a:tcPr>
                </a:tc>
              </a:tr>
              <a:tr h="313550">
                <a:tc>
                  <a:txBody>
                    <a:bodyPr/>
                    <a:lstStyle/>
                    <a:p>
                      <a:pPr indent="0" lvl="0" marL="0" rtl="0" algn="l">
                        <a:spcBef>
                          <a:spcPts val="0"/>
                        </a:spcBef>
                        <a:spcAft>
                          <a:spcPts val="0"/>
                        </a:spcAft>
                        <a:buNone/>
                      </a:pPr>
                      <a:r>
                        <a:rPr lang="en"/>
                        <a:t>G G G</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9</a:t>
                      </a:r>
                      <a:endParaRPr/>
                    </a:p>
                  </a:txBody>
                  <a:tcPr marT="91425" marB="91425" marR="91425" marL="91425">
                    <a:solidFill>
                      <a:srgbClr val="D9D9D9"/>
                    </a:solidFill>
                  </a:tcPr>
                </a:tc>
              </a:tr>
              <a:tr h="313550">
                <a:tc>
                  <a:txBody>
                    <a:bodyPr/>
                    <a:lstStyle/>
                    <a:p>
                      <a:pPr indent="0" lvl="0" marL="0" rtl="0" algn="l">
                        <a:spcBef>
                          <a:spcPts val="0"/>
                        </a:spcBef>
                        <a:spcAft>
                          <a:spcPts val="0"/>
                        </a:spcAft>
                        <a:buNone/>
                      </a:pPr>
                      <a:r>
                        <a:rPr lang="en"/>
                        <a:t>G G G</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10</a:t>
                      </a:r>
                      <a:endParaRPr/>
                    </a:p>
                  </a:txBody>
                  <a:tcPr marT="91425" marB="91425" marR="91425" marL="91425">
                    <a:solidFill>
                      <a:srgbClr val="D9D9D9"/>
                    </a:solidFill>
                  </a:tcPr>
                </a:tc>
              </a:tr>
              <a:tr h="313550">
                <a:tc>
                  <a:txBody>
                    <a:bodyPr/>
                    <a:lstStyle/>
                    <a:p>
                      <a:pPr indent="0" lvl="0" marL="0" rtl="0" algn="l">
                        <a:spcBef>
                          <a:spcPts val="0"/>
                        </a:spcBef>
                        <a:spcAft>
                          <a:spcPts val="0"/>
                        </a:spcAft>
                        <a:buNone/>
                      </a:pPr>
                      <a:r>
                        <a:rPr lang="en"/>
                        <a:t>G T G</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0</a:t>
                      </a:r>
                      <a:endParaRPr/>
                    </a:p>
                  </a:txBody>
                  <a:tcPr marT="91425" marB="91425" marR="91425" marL="91425">
                    <a:solidFill>
                      <a:srgbClr val="D9D9D9"/>
                    </a:solidFill>
                  </a:tcPr>
                </a:tc>
              </a:tr>
              <a:tr h="313550">
                <a:tc>
                  <a:txBody>
                    <a:bodyPr/>
                    <a:lstStyle/>
                    <a:p>
                      <a:pPr indent="0" lvl="0" marL="0" rtl="0" algn="l">
                        <a:spcBef>
                          <a:spcPts val="0"/>
                        </a:spcBef>
                        <a:spcAft>
                          <a:spcPts val="0"/>
                        </a:spcAft>
                        <a:buNone/>
                      </a:pPr>
                      <a:r>
                        <a:rPr lang="en"/>
                        <a:t>G T G</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4 </a:t>
                      </a:r>
                      <a:endParaRPr/>
                    </a:p>
                  </a:txBody>
                  <a:tcPr marT="91425" marB="91425" marR="91425" marL="91425">
                    <a:solidFill>
                      <a:srgbClr val="D9D9D9"/>
                    </a:solidFill>
                  </a:tcPr>
                </a:tc>
              </a:tr>
              <a:tr h="313550">
                <a:tc>
                  <a:txBody>
                    <a:bodyPr/>
                    <a:lstStyle/>
                    <a:p>
                      <a:pPr indent="0" lvl="0" marL="0" rtl="0" algn="l">
                        <a:spcBef>
                          <a:spcPts val="0"/>
                        </a:spcBef>
                        <a:spcAft>
                          <a:spcPts val="0"/>
                        </a:spcAft>
                        <a:buNone/>
                      </a:pPr>
                      <a:r>
                        <a:rPr lang="en"/>
                        <a:t>G T G</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6</a:t>
                      </a:r>
                      <a:endParaRPr/>
                    </a:p>
                  </a:txBody>
                  <a:tcPr marT="91425" marB="91425" marR="91425" marL="91425">
                    <a:solidFill>
                      <a:srgbClr val="D9D9D9"/>
                    </a:solidFill>
                  </a:tcPr>
                </a:tc>
              </a:tr>
              <a:tr h="313550">
                <a:tc>
                  <a:txBody>
                    <a:bodyPr/>
                    <a:lstStyle/>
                    <a:p>
                      <a:pPr indent="0" lvl="0" marL="0" rtl="0" algn="l">
                        <a:spcBef>
                          <a:spcPts val="0"/>
                        </a:spcBef>
                        <a:spcAft>
                          <a:spcPts val="0"/>
                        </a:spcAft>
                        <a:buNone/>
                      </a:pPr>
                      <a:r>
                        <a:rPr lang="en"/>
                        <a:t>T G C</a:t>
                      </a:r>
                      <a:endParaRPr/>
                    </a:p>
                  </a:txBody>
                  <a:tcPr marT="91425" marB="91425" marR="91425" marL="91425">
                    <a:solidFill>
                      <a:srgbClr val="D9D9D9"/>
                    </a:solidFill>
                  </a:tcPr>
                </a:tc>
                <a:tc>
                  <a:txBody>
                    <a:bodyPr/>
                    <a:lstStyle/>
                    <a:p>
                      <a:pPr indent="0" lvl="0" marL="0" rtl="0" algn="l">
                        <a:spcBef>
                          <a:spcPts val="0"/>
                        </a:spcBef>
                        <a:spcAft>
                          <a:spcPts val="0"/>
                        </a:spcAft>
                        <a:buNone/>
                      </a:pPr>
                      <a:r>
                        <a:rPr lang="en"/>
                        <a:t>1</a:t>
                      </a:r>
                      <a:endParaRPr/>
                    </a:p>
                  </a:txBody>
                  <a:tcPr marT="91425" marB="91425" marR="91425" marL="91425">
                    <a:solidFill>
                      <a:srgbClr val="D9D9D9"/>
                    </a:solidFill>
                  </a:tcPr>
                </a:tc>
              </a:tr>
              <a:tr h="313550">
                <a:tc>
                  <a:txBody>
                    <a:bodyPr/>
                    <a:lstStyle/>
                    <a:p>
                      <a:pPr indent="0" lvl="0" marL="0" rtl="0" algn="l">
                        <a:spcBef>
                          <a:spcPts val="0"/>
                        </a:spcBef>
                        <a:spcAft>
                          <a:spcPts val="0"/>
                        </a:spcAft>
                        <a:buNone/>
                      </a:pPr>
                      <a:r>
                        <a:rPr lang="en"/>
                        <a:t>T G G</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7</a:t>
                      </a:r>
                      <a:endParaRPr/>
                    </a:p>
                  </a:txBody>
                  <a:tcPr marT="91425" marB="91425" marR="91425" marL="91425">
                    <a:solidFill>
                      <a:srgbClr val="A4C2F4"/>
                    </a:solidFill>
                  </a:tcPr>
                </a:tc>
              </a:tr>
              <a:tr h="313550">
                <a:tc>
                  <a:txBody>
                    <a:bodyPr/>
                    <a:lstStyle/>
                    <a:p>
                      <a:pPr indent="0" lvl="0" marL="0" rtl="0" algn="l">
                        <a:spcBef>
                          <a:spcPts val="0"/>
                        </a:spcBef>
                        <a:spcAft>
                          <a:spcPts val="0"/>
                        </a:spcAft>
                        <a:buNone/>
                      </a:pPr>
                      <a:r>
                        <a:rPr lang="en"/>
                        <a:t>T G T</a:t>
                      </a:r>
                      <a:endParaRPr/>
                    </a:p>
                  </a:txBody>
                  <a:tcPr marT="91425" marB="91425" marR="91425" marL="91425">
                    <a:solidFill>
                      <a:srgbClr val="B6D7A8"/>
                    </a:solidFill>
                  </a:tcPr>
                </a:tc>
                <a:tc>
                  <a:txBody>
                    <a:bodyPr/>
                    <a:lstStyle/>
                    <a:p>
                      <a:pPr indent="0" lvl="0" marL="0" rtl="0" algn="l">
                        <a:spcBef>
                          <a:spcPts val="0"/>
                        </a:spcBef>
                        <a:spcAft>
                          <a:spcPts val="0"/>
                        </a:spcAft>
                        <a:buNone/>
                      </a:pPr>
                      <a:r>
                        <a:rPr lang="en"/>
                        <a:t>5</a:t>
                      </a:r>
                      <a:endParaRPr/>
                    </a:p>
                  </a:txBody>
                  <a:tcPr marT="91425" marB="91425" marR="91425" marL="91425">
                    <a:solidFill>
                      <a:srgbClr val="A4C2F4"/>
                    </a:solidFill>
                  </a:tcPr>
                </a:tc>
              </a:tr>
            </a:tbl>
          </a:graphicData>
        </a:graphic>
      </p:graphicFrame>
      <p:sp>
        <p:nvSpPr>
          <p:cNvPr id="700" name="Google Shape;700;p83"/>
          <p:cNvSpPr txBox="1"/>
          <p:nvPr/>
        </p:nvSpPr>
        <p:spPr>
          <a:xfrm>
            <a:off x="5759500" y="631400"/>
            <a:ext cx="150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After second bisection</a:t>
            </a:r>
            <a:endParaRPr/>
          </a:p>
        </p:txBody>
      </p:sp>
      <p:cxnSp>
        <p:nvCxnSpPr>
          <p:cNvPr id="701" name="Google Shape;701;p83"/>
          <p:cNvCxnSpPr/>
          <p:nvPr/>
        </p:nvCxnSpPr>
        <p:spPr>
          <a:xfrm>
            <a:off x="1016375" y="1678575"/>
            <a:ext cx="2602500" cy="2587200"/>
          </a:xfrm>
          <a:prstGeom prst="bentConnector3">
            <a:avLst>
              <a:gd fmla="val 50000" name="adj1"/>
            </a:avLst>
          </a:prstGeom>
          <a:noFill/>
          <a:ln cap="flat" cmpd="sng" w="9525">
            <a:solidFill>
              <a:schemeClr val="dk2"/>
            </a:solidFill>
            <a:prstDash val="solid"/>
            <a:round/>
            <a:headEnd len="med" w="med" type="none"/>
            <a:tailEnd len="med" w="med" type="stealth"/>
          </a:ln>
        </p:spPr>
      </p:cxnSp>
      <p:sp>
        <p:nvSpPr>
          <p:cNvPr id="702" name="Google Shape;702;p83"/>
          <p:cNvSpPr txBox="1"/>
          <p:nvPr/>
        </p:nvSpPr>
        <p:spPr>
          <a:xfrm>
            <a:off x="1539975" y="4234925"/>
            <a:ext cx="163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Match at offset 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4"/>
          <p:cNvSpPr txBox="1"/>
          <p:nvPr>
            <p:ph type="title"/>
          </p:nvPr>
        </p:nvSpPr>
        <p:spPr>
          <a:xfrm>
            <a:off x="311700" y="1216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Binary Search</a:t>
            </a:r>
            <a:endParaRPr sz="2400"/>
          </a:p>
        </p:txBody>
      </p:sp>
      <p:sp>
        <p:nvSpPr>
          <p:cNvPr id="708" name="Google Shape;708;p84"/>
          <p:cNvSpPr txBox="1"/>
          <p:nvPr>
            <p:ph idx="1" type="body"/>
          </p:nvPr>
        </p:nvSpPr>
        <p:spPr>
          <a:xfrm>
            <a:off x="65300" y="970575"/>
            <a:ext cx="8520600" cy="34164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SzPts val="1200"/>
              <a:buChar char="●"/>
            </a:pPr>
            <a:r>
              <a:rPr lang="en" sz="1200"/>
              <a:t>This algorithm is very useful in k-mer matching of index because the index </a:t>
            </a:r>
            <a:r>
              <a:rPr lang="en" sz="1200"/>
              <a:t>file is sorted alphabetically.</a:t>
            </a:r>
            <a:endParaRPr sz="1200"/>
          </a:p>
          <a:p>
            <a:pPr indent="-304800" lvl="0" marL="457200" rtl="0" algn="l">
              <a:lnSpc>
                <a:spcPct val="115000"/>
              </a:lnSpc>
              <a:spcBef>
                <a:spcPts val="0"/>
              </a:spcBef>
              <a:spcAft>
                <a:spcPts val="0"/>
              </a:spcAft>
              <a:buSzPts val="1200"/>
              <a:buChar char="●"/>
            </a:pPr>
            <a:r>
              <a:rPr lang="en" sz="1200"/>
              <a:t>Time Complexity: Let’s assume the worst case where the match occurs at last bisection and so</a:t>
            </a:r>
            <a:r>
              <a:rPr lang="en" sz="1200">
                <a:latin typeface="Source Code Pro"/>
                <a:ea typeface="Source Code Pro"/>
                <a:cs typeface="Source Code Pro"/>
                <a:sym typeface="Source Code Pro"/>
              </a:rPr>
              <a:t> O(log(n))</a:t>
            </a:r>
            <a:endParaRPr sz="1200">
              <a:latin typeface="Source Code Pro"/>
              <a:ea typeface="Source Code Pro"/>
              <a:cs typeface="Source Code Pro"/>
              <a:sym typeface="Source Code Pro"/>
            </a:endParaRPr>
          </a:p>
          <a:p>
            <a:pPr indent="-304800" lvl="0" marL="457200" rtl="0" algn="l">
              <a:lnSpc>
                <a:spcPct val="115000"/>
              </a:lnSpc>
              <a:spcBef>
                <a:spcPts val="0"/>
              </a:spcBef>
              <a:spcAft>
                <a:spcPts val="0"/>
              </a:spcAft>
              <a:buSzPts val="1200"/>
              <a:buChar char="●"/>
            </a:pPr>
            <a:r>
              <a:rPr lang="en" sz="1200"/>
              <a:t>Python command : </a:t>
            </a:r>
            <a:r>
              <a:rPr lang="en" sz="1200">
                <a:latin typeface="Source Code Pro"/>
                <a:ea typeface="Source Code Pro"/>
                <a:cs typeface="Source Code Pro"/>
                <a:sym typeface="Source Code Pro"/>
              </a:rPr>
              <a:t>bisect_left(index table, k-mer)</a:t>
            </a:r>
            <a:endParaRPr sz="1200">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b="1" sz="1200" u="sng"/>
          </a:p>
          <a:p>
            <a:pPr indent="0" lvl="0" marL="0" rtl="0" algn="l">
              <a:lnSpc>
                <a:spcPct val="115000"/>
              </a:lnSpc>
              <a:spcBef>
                <a:spcPts val="0"/>
              </a:spcBef>
              <a:spcAft>
                <a:spcPts val="0"/>
              </a:spcAft>
              <a:buNone/>
            </a:pPr>
            <a:r>
              <a:t/>
            </a:r>
            <a:endParaRPr sz="1200"/>
          </a:p>
        </p:txBody>
      </p:sp>
      <p:sp>
        <p:nvSpPr>
          <p:cNvPr id="709" name="Google Shape;709;p84"/>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710" name="Google Shape;710;p84"/>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1"/>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Abstract</a:t>
            </a:r>
            <a:endParaRPr sz="2400"/>
          </a:p>
        </p:txBody>
      </p:sp>
      <p:sp>
        <p:nvSpPr>
          <p:cNvPr id="154" name="Google Shape;154;p31"/>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rPr>
              <a:t>Various algorithms for analyzing ,encoding and compressing real DNA sequencing data are studied and implemented in this project. </a:t>
            </a:r>
            <a:r>
              <a:rPr lang="en" sz="1200"/>
              <a:t>Some of the insights about designing the algorithm were studied from the </a:t>
            </a:r>
            <a:r>
              <a:rPr lang="en" sz="1200"/>
              <a:t>research paper,“Efficient algorithms for the compression of FASTQ files” and few others are listed under the Literature Survey..</a:t>
            </a:r>
            <a:endParaRPr sz="1200"/>
          </a:p>
          <a:p>
            <a:pPr indent="0" lvl="0" marL="0" rtl="0" algn="l">
              <a:lnSpc>
                <a:spcPct val="115000"/>
              </a:lnSpc>
              <a:spcBef>
                <a:spcPts val="360"/>
              </a:spcBef>
              <a:spcAft>
                <a:spcPts val="0"/>
              </a:spcAft>
              <a:buNone/>
            </a:pPr>
            <a:r>
              <a:rPr lang="en" sz="1200"/>
              <a:t>The three main algorithms discussed in these papers are:</a:t>
            </a:r>
            <a:endParaRPr sz="1200"/>
          </a:p>
          <a:p>
            <a:pPr indent="0" lvl="0" marL="0" rtl="0" algn="l">
              <a:lnSpc>
                <a:spcPct val="115000"/>
              </a:lnSpc>
              <a:spcBef>
                <a:spcPts val="360"/>
              </a:spcBef>
              <a:spcAft>
                <a:spcPts val="0"/>
              </a:spcAft>
              <a:buNone/>
            </a:pPr>
            <a:r>
              <a:rPr b="1" lang="en" sz="1200"/>
              <a:t>RFRC-</a:t>
            </a:r>
            <a:r>
              <a:rPr lang="en" sz="1200"/>
              <a:t>reads are clustered based on a hashing scheme. Followed by this clustering, a representative string is chosen from each cluster of reads. Compression is independently done for each cluster. In particular, the representative string in any cluster is used as a reference to compress other reads in this cluster. </a:t>
            </a:r>
            <a:endParaRPr sz="1200"/>
          </a:p>
          <a:p>
            <a:pPr indent="0" lvl="0" marL="0" rtl="0" algn="l">
              <a:lnSpc>
                <a:spcPct val="115000"/>
              </a:lnSpc>
              <a:spcBef>
                <a:spcPts val="360"/>
              </a:spcBef>
              <a:spcAft>
                <a:spcPts val="0"/>
              </a:spcAft>
              <a:buNone/>
            </a:pPr>
            <a:r>
              <a:rPr b="1" lang="en" sz="1200"/>
              <a:t>RFQSC- </a:t>
            </a:r>
            <a:r>
              <a:rPr lang="en" sz="1200"/>
              <a:t>It  compresses quality score sequences by forming clusters of similar sequences. </a:t>
            </a:r>
            <a:endParaRPr sz="1200"/>
          </a:p>
          <a:p>
            <a:pPr indent="0" lvl="0" marL="0" rtl="0" algn="l">
              <a:lnSpc>
                <a:spcPct val="115000"/>
              </a:lnSpc>
              <a:spcBef>
                <a:spcPts val="360"/>
              </a:spcBef>
              <a:spcAft>
                <a:spcPts val="0"/>
              </a:spcAft>
              <a:buNone/>
            </a:pPr>
            <a:r>
              <a:rPr lang="en" sz="1200"/>
              <a:t>Here clusters are formed without the employment of hashing. Each sequence in a particular cluster is then compressed with respect to its representative sequence. The representative sequence can be a brand new sequence or one of the quality sequences residing in the cluster. </a:t>
            </a:r>
            <a:endParaRPr sz="1200"/>
          </a:p>
          <a:p>
            <a:pPr indent="0" lvl="0" marL="0" rtl="0" algn="l">
              <a:lnSpc>
                <a:spcPct val="115000"/>
              </a:lnSpc>
              <a:spcBef>
                <a:spcPts val="360"/>
              </a:spcBef>
              <a:spcAft>
                <a:spcPts val="0"/>
              </a:spcAft>
              <a:buNone/>
            </a:pPr>
            <a:r>
              <a:rPr b="1" lang="en" sz="1200"/>
              <a:t>MDC</a:t>
            </a:r>
            <a:r>
              <a:rPr lang="en" sz="1200"/>
              <a:t>-Metadata is compressed by detecting the redundant information.</a:t>
            </a:r>
            <a:endParaRPr sz="1200"/>
          </a:p>
          <a:p>
            <a:pPr indent="0" lvl="0" marL="0" rtl="0" algn="l">
              <a:lnSpc>
                <a:spcPct val="115000"/>
              </a:lnSpc>
              <a:spcBef>
                <a:spcPts val="360"/>
              </a:spcBef>
              <a:spcAft>
                <a:spcPts val="0"/>
              </a:spcAft>
              <a:buNone/>
            </a:pPr>
            <a:r>
              <a:t/>
            </a:r>
            <a:endParaRPr sz="1200">
              <a:solidFill>
                <a:schemeClr val="dk1"/>
              </a:solidFill>
            </a:endParaRPr>
          </a:p>
          <a:p>
            <a:pPr indent="0" lvl="0" marL="0" rtl="0" algn="l">
              <a:lnSpc>
                <a:spcPct val="115000"/>
              </a:lnSpc>
              <a:spcBef>
                <a:spcPts val="360"/>
              </a:spcBef>
              <a:spcAft>
                <a:spcPts val="0"/>
              </a:spcAft>
              <a:buNone/>
            </a:pPr>
            <a:r>
              <a:rPr lang="en" sz="1200">
                <a:solidFill>
                  <a:schemeClr val="dk1"/>
                </a:solidFill>
              </a:rPr>
              <a:t>In this paper presentation, we will briefly explain the proposed novel algorithms for encoding and compressing FASTQ files. </a:t>
            </a:r>
            <a:endParaRPr sz="1200"/>
          </a:p>
          <a:p>
            <a:pPr indent="0" lvl="0" marL="0" rtl="0" algn="l">
              <a:lnSpc>
                <a:spcPct val="115000"/>
              </a:lnSpc>
              <a:spcBef>
                <a:spcPts val="360"/>
              </a:spcBef>
              <a:spcAft>
                <a:spcPts val="0"/>
              </a:spcAft>
              <a:buNone/>
            </a:pPr>
            <a:r>
              <a:rPr lang="en" sz="1200"/>
              <a:t>Simulation results show that offline algorithms perform better than online algorithms.</a:t>
            </a:r>
            <a:endParaRPr sz="1200"/>
          </a:p>
        </p:txBody>
      </p:sp>
      <p:sp>
        <p:nvSpPr>
          <p:cNvPr id="155" name="Google Shape;155;p31"/>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156" name="Google Shape;156;p31"/>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5"/>
          <p:cNvSpPr txBox="1"/>
          <p:nvPr>
            <p:ph type="title"/>
          </p:nvPr>
        </p:nvSpPr>
        <p:spPr>
          <a:xfrm>
            <a:off x="311700" y="1216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Conclusion</a:t>
            </a:r>
            <a:endParaRPr sz="2400"/>
          </a:p>
        </p:txBody>
      </p:sp>
      <p:sp>
        <p:nvSpPr>
          <p:cNvPr id="716" name="Google Shape;716;p85"/>
          <p:cNvSpPr txBox="1"/>
          <p:nvPr>
            <p:ph idx="1" type="body"/>
          </p:nvPr>
        </p:nvSpPr>
        <p:spPr>
          <a:xfrm>
            <a:off x="65300" y="970575"/>
            <a:ext cx="8520600" cy="34164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SzPts val="1200"/>
              <a:buChar char="●"/>
            </a:pPr>
            <a:r>
              <a:rPr lang="en" sz="1200"/>
              <a:t>Exploration of data structure algorithms are used for analyzing DNA sequencing data.</a:t>
            </a:r>
            <a:endParaRPr sz="1200"/>
          </a:p>
          <a:p>
            <a:pPr indent="-304800" lvl="0" marL="457200" rtl="0" algn="l">
              <a:lnSpc>
                <a:spcPct val="115000"/>
              </a:lnSpc>
              <a:spcBef>
                <a:spcPts val="0"/>
              </a:spcBef>
              <a:spcAft>
                <a:spcPts val="0"/>
              </a:spcAft>
              <a:buSzPts val="1200"/>
              <a:buChar char="●"/>
            </a:pPr>
            <a:r>
              <a:rPr lang="en" sz="1200"/>
              <a:t>Algorithms are used for overcoming read alignment problem</a:t>
            </a:r>
            <a:endParaRPr sz="1200"/>
          </a:p>
          <a:p>
            <a:pPr indent="-304800" lvl="0" marL="457200" rtl="0" algn="l">
              <a:lnSpc>
                <a:spcPct val="115000"/>
              </a:lnSpc>
              <a:spcBef>
                <a:spcPts val="0"/>
              </a:spcBef>
              <a:spcAft>
                <a:spcPts val="0"/>
              </a:spcAft>
              <a:buSzPts val="1200"/>
              <a:buChar char="●"/>
            </a:pPr>
            <a:r>
              <a:rPr lang="en" sz="1200"/>
              <a:t>Various algorithms are used to encode and sequence genome data.</a:t>
            </a:r>
            <a:endParaRPr sz="1200"/>
          </a:p>
          <a:p>
            <a:pPr indent="-304800" lvl="0" marL="457200" rtl="0" algn="l">
              <a:lnSpc>
                <a:spcPct val="115000"/>
              </a:lnSpc>
              <a:spcBef>
                <a:spcPts val="0"/>
              </a:spcBef>
              <a:spcAft>
                <a:spcPts val="0"/>
              </a:spcAft>
              <a:buSzPts val="1200"/>
              <a:buChar char="●"/>
            </a:pPr>
            <a:r>
              <a:rPr lang="en" sz="1200"/>
              <a:t>Naive algorithm and Boyer-Moore algorithm is studied for reference based DNA sequencing and their performance is compared.</a:t>
            </a:r>
            <a:endParaRPr sz="1200"/>
          </a:p>
          <a:p>
            <a:pPr indent="-304800" lvl="0" marL="457200" rtl="0" algn="l">
              <a:lnSpc>
                <a:spcPct val="115000"/>
              </a:lnSpc>
              <a:spcBef>
                <a:spcPts val="0"/>
              </a:spcBef>
              <a:spcAft>
                <a:spcPts val="0"/>
              </a:spcAft>
              <a:buSzPts val="1200"/>
              <a:buChar char="●"/>
            </a:pPr>
            <a:r>
              <a:rPr lang="en" sz="1200"/>
              <a:t>Implementation of matching algorithm is done in python.</a:t>
            </a:r>
            <a:endParaRPr sz="1200"/>
          </a:p>
          <a:p>
            <a:pPr indent="-304800" lvl="0" marL="457200" rtl="0" algn="l">
              <a:lnSpc>
                <a:spcPct val="115000"/>
              </a:lnSpc>
              <a:spcBef>
                <a:spcPts val="0"/>
              </a:spcBef>
              <a:spcAft>
                <a:spcPts val="0"/>
              </a:spcAft>
              <a:buSzPts val="1200"/>
              <a:buChar char="●"/>
            </a:pPr>
            <a:r>
              <a:rPr lang="en" sz="1200"/>
              <a:t>Offline algorithm for encoding and compressing the genome file is studied.</a:t>
            </a:r>
            <a:endParaRPr sz="1200"/>
          </a:p>
          <a:p>
            <a:pPr indent="-304800" lvl="0" marL="457200" rtl="0" algn="l">
              <a:lnSpc>
                <a:spcPct val="115000"/>
              </a:lnSpc>
              <a:spcBef>
                <a:spcPts val="0"/>
              </a:spcBef>
              <a:spcAft>
                <a:spcPts val="0"/>
              </a:spcAft>
              <a:buSzPts val="1200"/>
              <a:buChar char="●"/>
            </a:pPr>
            <a:r>
              <a:rPr lang="en" sz="1200"/>
              <a:t>Compression techniques of FASTQ file format is studied.</a:t>
            </a:r>
            <a:endParaRPr sz="1200"/>
          </a:p>
          <a:p>
            <a:pPr indent="-304800" lvl="1" marL="1371600" rtl="0" algn="l">
              <a:lnSpc>
                <a:spcPct val="115000"/>
              </a:lnSpc>
              <a:spcBef>
                <a:spcPts val="0"/>
              </a:spcBef>
              <a:spcAft>
                <a:spcPts val="0"/>
              </a:spcAft>
              <a:buSzPts val="1200"/>
              <a:buChar char="○"/>
            </a:pPr>
            <a:r>
              <a:rPr lang="en" sz="1200"/>
              <a:t>Reference free Read compression</a:t>
            </a:r>
            <a:endParaRPr sz="1200"/>
          </a:p>
          <a:p>
            <a:pPr indent="-304800" lvl="1" marL="1371600" rtl="0" algn="l">
              <a:lnSpc>
                <a:spcPct val="115000"/>
              </a:lnSpc>
              <a:spcBef>
                <a:spcPts val="0"/>
              </a:spcBef>
              <a:spcAft>
                <a:spcPts val="0"/>
              </a:spcAft>
              <a:buSzPts val="1200"/>
              <a:buChar char="○"/>
            </a:pPr>
            <a:r>
              <a:rPr lang="en" sz="1200"/>
              <a:t>Meta data compression </a:t>
            </a:r>
            <a:endParaRPr sz="1200"/>
          </a:p>
          <a:p>
            <a:pPr indent="0" lvl="0" marL="0" rtl="0" algn="l">
              <a:lnSpc>
                <a:spcPct val="115000"/>
              </a:lnSpc>
              <a:spcBef>
                <a:spcPts val="0"/>
              </a:spcBef>
              <a:spcAft>
                <a:spcPts val="0"/>
              </a:spcAft>
              <a:buNone/>
            </a:pPr>
            <a:r>
              <a:rPr lang="en" sz="1200"/>
              <a:t>            </a:t>
            </a:r>
            <a:endParaRPr sz="1200"/>
          </a:p>
          <a:p>
            <a:pPr indent="0" lvl="0" marL="0" rtl="0" algn="l">
              <a:lnSpc>
                <a:spcPct val="115000"/>
              </a:lnSpc>
              <a:spcBef>
                <a:spcPts val="0"/>
              </a:spcBef>
              <a:spcAft>
                <a:spcPts val="0"/>
              </a:spcAft>
              <a:buNone/>
            </a:pPr>
            <a:r>
              <a:t/>
            </a:r>
            <a:endParaRPr b="1" sz="1200" u="sng"/>
          </a:p>
          <a:p>
            <a:pPr indent="0" lvl="0" marL="0" rtl="0" algn="l">
              <a:lnSpc>
                <a:spcPct val="115000"/>
              </a:lnSpc>
              <a:spcBef>
                <a:spcPts val="0"/>
              </a:spcBef>
              <a:spcAft>
                <a:spcPts val="0"/>
              </a:spcAft>
              <a:buNone/>
            </a:pPr>
            <a:r>
              <a:t/>
            </a:r>
            <a:endParaRPr sz="1200"/>
          </a:p>
        </p:txBody>
      </p:sp>
      <p:sp>
        <p:nvSpPr>
          <p:cNvPr id="717" name="Google Shape;717;p85"/>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718" name="Google Shape;718;p85"/>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2"/>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SzPts val="1200"/>
              <a:buChar char="●"/>
            </a:pPr>
            <a:r>
              <a:rPr lang="en" sz="1200"/>
              <a:t>Dna sequencers are not good at reading long stretches of DNA.</a:t>
            </a:r>
            <a:endParaRPr sz="1200"/>
          </a:p>
          <a:p>
            <a:pPr indent="-304800" lvl="0" marL="457200" rtl="0" algn="l">
              <a:lnSpc>
                <a:spcPct val="115000"/>
              </a:lnSpc>
              <a:spcBef>
                <a:spcPts val="0"/>
              </a:spcBef>
              <a:spcAft>
                <a:spcPts val="0"/>
              </a:spcAft>
              <a:buSzPts val="1200"/>
              <a:buChar char="●"/>
            </a:pPr>
            <a:r>
              <a:rPr lang="en" sz="1200"/>
              <a:t>They are good at reading short stretches of DNA but lots and lots of them at at time.by repeatedly reading randomly selected substrings from the input DNA.</a:t>
            </a:r>
            <a:endParaRPr sz="1200"/>
          </a:p>
          <a:p>
            <a:pPr indent="-304800" lvl="0" marL="457200" rtl="0" algn="l">
              <a:lnSpc>
                <a:spcPct val="115000"/>
              </a:lnSpc>
              <a:spcBef>
                <a:spcPts val="0"/>
              </a:spcBef>
              <a:spcAft>
                <a:spcPts val="0"/>
              </a:spcAft>
              <a:buSzPts val="1200"/>
              <a:buChar char="●"/>
            </a:pPr>
            <a:r>
              <a:rPr lang="en" sz="1200"/>
              <a:t>Snippets are called sequencing reads.Their length are very small compared to input DNA.</a:t>
            </a:r>
            <a:endParaRPr sz="1200"/>
          </a:p>
        </p:txBody>
      </p:sp>
      <p:sp>
        <p:nvSpPr>
          <p:cNvPr id="162" name="Google Shape;162;p3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163" name="Google Shape;163;p32"/>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164" name="Google Shape;164;p32"/>
          <p:cNvSpPr txBox="1"/>
          <p:nvPr/>
        </p:nvSpPr>
        <p:spPr>
          <a:xfrm>
            <a:off x="797063" y="3248525"/>
            <a:ext cx="64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5" name="Google Shape;165;p32"/>
          <p:cNvSpPr txBox="1"/>
          <p:nvPr/>
        </p:nvSpPr>
        <p:spPr>
          <a:xfrm>
            <a:off x="1185775" y="439900"/>
            <a:ext cx="774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How DNA Sequencers Sequence Genome?</a:t>
            </a:r>
            <a:endParaRPr sz="2400"/>
          </a:p>
        </p:txBody>
      </p:sp>
      <p:sp>
        <p:nvSpPr>
          <p:cNvPr id="166" name="Google Shape;166;p32"/>
          <p:cNvSpPr txBox="1"/>
          <p:nvPr/>
        </p:nvSpPr>
        <p:spPr>
          <a:xfrm>
            <a:off x="1507775" y="2278775"/>
            <a:ext cx="5786400" cy="2339700"/>
          </a:xfrm>
          <a:prstGeom prst="rect">
            <a:avLst/>
          </a:prstGeom>
          <a:solidFill>
            <a:srgbClr val="FFFFFF"/>
          </a:solid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Input DNA</a:t>
            </a:r>
            <a:endParaRPr/>
          </a:p>
          <a:p>
            <a:pPr indent="0" lvl="0" marL="0" rtl="0" algn="l">
              <a:spcBef>
                <a:spcPts val="0"/>
              </a:spcBef>
              <a:spcAft>
                <a:spcPts val="0"/>
              </a:spcAft>
              <a:buNone/>
            </a:pPr>
            <a:r>
              <a:rPr lang="en">
                <a:highlight>
                  <a:srgbClr val="FFFFFF"/>
                </a:highlight>
              </a:rPr>
              <a:t>CCATAGTATATCTCGGCTCTAGGCCCTCATTTTTT</a:t>
            </a:r>
            <a:endParaRPr>
              <a:highlight>
                <a:srgbClr val="FFFFFF"/>
              </a:highlight>
            </a:endParaRPr>
          </a:p>
          <a:p>
            <a:pPr indent="0" lvl="0" marL="0" rtl="0" algn="l">
              <a:spcBef>
                <a:spcPts val="0"/>
              </a:spcBef>
              <a:spcAft>
                <a:spcPts val="0"/>
              </a:spcAft>
              <a:buNone/>
            </a:pPr>
            <a:r>
              <a:rPr lang="en">
                <a:highlight>
                  <a:srgbClr val="FFFFFF"/>
                </a:highlight>
              </a:rPr>
              <a:t>CCATAGTATATCTCGGCTCTAGGCCCTCATTTTTT</a:t>
            </a:r>
            <a:endParaRPr>
              <a:highlight>
                <a:srgbClr val="FFFFFF"/>
              </a:highlight>
            </a:endParaRPr>
          </a:p>
          <a:p>
            <a:pPr indent="0" lvl="0" marL="0" rtl="0" algn="l">
              <a:spcBef>
                <a:spcPts val="0"/>
              </a:spcBef>
              <a:spcAft>
                <a:spcPts val="0"/>
              </a:spcAft>
              <a:buNone/>
            </a:pPr>
            <a:r>
              <a:rPr lang="en">
                <a:solidFill>
                  <a:schemeClr val="dk1"/>
                </a:solidFill>
                <a:highlight>
                  <a:srgbClr val="FFFFFF"/>
                </a:highlight>
              </a:rPr>
              <a:t>CCATAGTATATCTCGGCTCTAGGCCCTCATTTTTT</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0000"/>
              </a:highlight>
            </a:endParaRPr>
          </a:p>
          <a:p>
            <a:pPr indent="0" lvl="0" marL="0" rtl="0" algn="l">
              <a:spcBef>
                <a:spcPts val="0"/>
              </a:spcBef>
              <a:spcAft>
                <a:spcPts val="0"/>
              </a:spcAft>
              <a:buNone/>
            </a:pPr>
            <a:r>
              <a:rPr lang="en">
                <a:solidFill>
                  <a:schemeClr val="dk1"/>
                </a:solidFill>
              </a:rPr>
              <a:t>Cut into snippets</a:t>
            </a:r>
            <a:endParaRPr>
              <a:solidFill>
                <a:schemeClr val="dk1"/>
              </a:solidFill>
            </a:endParaRPr>
          </a:p>
          <a:p>
            <a:pPr indent="0" lvl="0" marL="0" rtl="0" algn="l">
              <a:spcBef>
                <a:spcPts val="0"/>
              </a:spcBef>
              <a:spcAft>
                <a:spcPts val="0"/>
              </a:spcAft>
              <a:buNone/>
            </a:pPr>
            <a:r>
              <a:rPr lang="en">
                <a:solidFill>
                  <a:schemeClr val="dk1"/>
                </a:solidFill>
                <a:highlight>
                  <a:srgbClr val="FFFFFF"/>
                </a:highlight>
              </a:rPr>
              <a:t>CCATAGTA   TATCTCGG   CTCTAGGCCCTC   ATTTTTT</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CCA   TAGTATA   TATCTCGGCTC   TAGGCCC   TCATTTTTT</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CCATAGT   ATATCTCGGC   TCTA   GGCCC   TCATTTTTT</a:t>
            </a:r>
            <a:endParaRPr>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FFFF00"/>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3"/>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172" name="Google Shape;172;p33"/>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sp>
        <p:nvSpPr>
          <p:cNvPr id="173" name="Google Shape;173;p33"/>
          <p:cNvSpPr txBox="1"/>
          <p:nvPr/>
        </p:nvSpPr>
        <p:spPr>
          <a:xfrm>
            <a:off x="1928825" y="439900"/>
            <a:ext cx="649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Genome Sequencing READS</a:t>
            </a:r>
            <a:endParaRPr sz="2400"/>
          </a:p>
        </p:txBody>
      </p:sp>
      <p:sp>
        <p:nvSpPr>
          <p:cNvPr id="174" name="Google Shape;174;p33"/>
          <p:cNvSpPr txBox="1"/>
          <p:nvPr/>
        </p:nvSpPr>
        <p:spPr>
          <a:xfrm>
            <a:off x="176600" y="4088663"/>
            <a:ext cx="854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Genome: </a:t>
            </a:r>
            <a:r>
              <a:rPr lang="en"/>
              <a:t>CGTCG</a:t>
            </a:r>
            <a:r>
              <a:rPr lang="en" u="sng">
                <a:solidFill>
                  <a:srgbClr val="FF0000"/>
                </a:solidFill>
              </a:rPr>
              <a:t>GTCATCTAGCTT</a:t>
            </a:r>
            <a:r>
              <a:rPr lang="en"/>
              <a:t>GGTGTGACCACACAC</a:t>
            </a:r>
            <a:r>
              <a:rPr lang="en" u="sng">
                <a:solidFill>
                  <a:srgbClr val="FF0000"/>
                </a:solidFill>
              </a:rPr>
              <a:t>CACACCACCAC</a:t>
            </a:r>
            <a:r>
              <a:rPr lang="en"/>
              <a:t>CACTCTGT</a:t>
            </a:r>
            <a:r>
              <a:rPr lang="en" u="sng">
                <a:solidFill>
                  <a:srgbClr val="FF0000"/>
                </a:solidFill>
              </a:rPr>
              <a:t>GTCTGCTCG</a:t>
            </a:r>
            <a:endParaRPr u="sng">
              <a:solidFill>
                <a:srgbClr val="FF0000"/>
              </a:solidFill>
            </a:endParaRPr>
          </a:p>
        </p:txBody>
      </p:sp>
      <p:cxnSp>
        <p:nvCxnSpPr>
          <p:cNvPr id="175" name="Google Shape;175;p33"/>
          <p:cNvCxnSpPr/>
          <p:nvPr/>
        </p:nvCxnSpPr>
        <p:spPr>
          <a:xfrm flipH="1" rot="10800000">
            <a:off x="2159875" y="1677700"/>
            <a:ext cx="954300" cy="2481300"/>
          </a:xfrm>
          <a:prstGeom prst="straightConnector1">
            <a:avLst/>
          </a:prstGeom>
          <a:noFill/>
          <a:ln cap="flat" cmpd="sng" w="9525">
            <a:solidFill>
              <a:schemeClr val="dk2"/>
            </a:solidFill>
            <a:prstDash val="solid"/>
            <a:round/>
            <a:headEnd len="med" w="med" type="none"/>
            <a:tailEnd len="med" w="med" type="triangle"/>
          </a:ln>
        </p:spPr>
      </p:cxnSp>
      <p:sp>
        <p:nvSpPr>
          <p:cNvPr id="176" name="Google Shape;176;p33"/>
          <p:cNvSpPr txBox="1"/>
          <p:nvPr/>
        </p:nvSpPr>
        <p:spPr>
          <a:xfrm>
            <a:off x="176600" y="1277500"/>
            <a:ext cx="994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Reads:</a:t>
            </a:r>
            <a:endParaRPr b="1"/>
          </a:p>
        </p:txBody>
      </p:sp>
      <p:cxnSp>
        <p:nvCxnSpPr>
          <p:cNvPr id="177" name="Google Shape;177;p33"/>
          <p:cNvCxnSpPr>
            <a:stCxn id="178" idx="0"/>
          </p:cNvCxnSpPr>
          <p:nvPr/>
        </p:nvCxnSpPr>
        <p:spPr>
          <a:xfrm flipH="1" rot="10800000">
            <a:off x="5289225" y="1476875"/>
            <a:ext cx="55200" cy="2611800"/>
          </a:xfrm>
          <a:prstGeom prst="straightConnector1">
            <a:avLst/>
          </a:prstGeom>
          <a:noFill/>
          <a:ln cap="flat" cmpd="sng" w="9525">
            <a:solidFill>
              <a:schemeClr val="dk2"/>
            </a:solidFill>
            <a:prstDash val="solid"/>
            <a:round/>
            <a:headEnd len="med" w="med" type="none"/>
            <a:tailEnd len="med" w="med" type="triangle"/>
          </a:ln>
        </p:spPr>
      </p:cxnSp>
      <p:cxnSp>
        <p:nvCxnSpPr>
          <p:cNvPr id="179" name="Google Shape;179;p33"/>
          <p:cNvCxnSpPr/>
          <p:nvPr/>
        </p:nvCxnSpPr>
        <p:spPr>
          <a:xfrm rot="10800000">
            <a:off x="1979025" y="1537175"/>
            <a:ext cx="5535300" cy="2591700"/>
          </a:xfrm>
          <a:prstGeom prst="straightConnector1">
            <a:avLst/>
          </a:prstGeom>
          <a:noFill/>
          <a:ln cap="flat" cmpd="sng" w="9525">
            <a:solidFill>
              <a:schemeClr val="dk2"/>
            </a:solidFill>
            <a:prstDash val="solid"/>
            <a:round/>
            <a:headEnd len="med" w="med" type="none"/>
            <a:tailEnd len="med" w="med" type="triangle"/>
          </a:ln>
        </p:spPr>
      </p:cxnSp>
      <p:sp>
        <p:nvSpPr>
          <p:cNvPr id="180" name="Google Shape;180;p33"/>
          <p:cNvSpPr txBox="1"/>
          <p:nvPr/>
        </p:nvSpPr>
        <p:spPr>
          <a:xfrm>
            <a:off x="2641250" y="1277500"/>
            <a:ext cx="163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rgbClr val="4A86E8"/>
                </a:solidFill>
              </a:rPr>
              <a:t>GTCATCTAGCTT</a:t>
            </a:r>
            <a:endParaRPr>
              <a:solidFill>
                <a:srgbClr val="4A86E8"/>
              </a:solidFill>
            </a:endParaRPr>
          </a:p>
        </p:txBody>
      </p:sp>
      <p:sp>
        <p:nvSpPr>
          <p:cNvPr id="181" name="Google Shape;181;p33"/>
          <p:cNvSpPr txBox="1"/>
          <p:nvPr/>
        </p:nvSpPr>
        <p:spPr>
          <a:xfrm>
            <a:off x="1004000" y="1235675"/>
            <a:ext cx="13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rgbClr val="4A86E8"/>
                </a:solidFill>
              </a:rPr>
              <a:t>GTCTGCTCG</a:t>
            </a:r>
            <a:endParaRPr>
              <a:solidFill>
                <a:srgbClr val="4A86E8"/>
              </a:solidFill>
            </a:endParaRPr>
          </a:p>
        </p:txBody>
      </p:sp>
      <p:sp>
        <p:nvSpPr>
          <p:cNvPr id="182" name="Google Shape;182;p33"/>
          <p:cNvSpPr txBox="1"/>
          <p:nvPr/>
        </p:nvSpPr>
        <p:spPr>
          <a:xfrm>
            <a:off x="4958150" y="1235675"/>
            <a:ext cx="163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rgbClr val="4A86E8"/>
                </a:solidFill>
              </a:rPr>
              <a:t>CACACCACCAC</a:t>
            </a:r>
            <a:endParaRPr>
              <a:solidFill>
                <a:srgbClr val="4A86E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4"/>
          <p:cNvSpPr txBox="1"/>
          <p:nvPr>
            <p:ph type="title"/>
          </p:nvPr>
        </p:nvSpPr>
        <p:spPr>
          <a:xfrm>
            <a:off x="311700" y="445025"/>
            <a:ext cx="8520600" cy="572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2800"/>
              <a:buNone/>
            </a:pPr>
            <a:r>
              <a:rPr lang="en" sz="2400"/>
              <a:t>Sequencing DNA </a:t>
            </a:r>
            <a:endParaRPr sz="2400"/>
          </a:p>
        </p:txBody>
      </p:sp>
      <p:sp>
        <p:nvSpPr>
          <p:cNvPr id="188" name="Google Shape;188;p34"/>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1400">
                <a:solidFill>
                  <a:schemeClr val="dk1"/>
                </a:solidFill>
              </a:rPr>
              <a:t>DNA is the kind of molecule that encodes our genome.Genome is the set of chromosomes and it is written in a language that consists of 4 letters - {A,C,G,T}</a:t>
            </a:r>
            <a:endParaRPr sz="1400">
              <a:solidFill>
                <a:schemeClr val="dk1"/>
              </a:solidFill>
            </a:endParaRPr>
          </a:p>
          <a:p>
            <a:pPr indent="0" lvl="0" marL="0" rtl="0" algn="l">
              <a:lnSpc>
                <a:spcPct val="115000"/>
              </a:lnSpc>
              <a:spcBef>
                <a:spcPts val="360"/>
              </a:spcBef>
              <a:spcAft>
                <a:spcPts val="0"/>
              </a:spcAft>
              <a:buNone/>
            </a:pPr>
            <a:r>
              <a:t/>
            </a:r>
            <a:endParaRPr sz="1100">
              <a:solidFill>
                <a:srgbClr val="000000"/>
              </a:solidFill>
            </a:endParaRPr>
          </a:p>
        </p:txBody>
      </p:sp>
      <p:sp>
        <p:nvSpPr>
          <p:cNvPr id="189" name="Google Shape;189;p34"/>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190" name="Google Shape;190;p34"/>
          <p:cNvPicPr preferRelativeResize="0"/>
          <p:nvPr/>
        </p:nvPicPr>
        <p:blipFill rotWithShape="1">
          <a:blip r:embed="rId3">
            <a:alphaModFix/>
          </a:blip>
          <a:srcRect b="0" l="0" r="0" t="0"/>
          <a:stretch/>
        </p:blipFill>
        <p:spPr>
          <a:xfrm>
            <a:off x="176599" y="253156"/>
            <a:ext cx="640080" cy="642938"/>
          </a:xfrm>
          <a:prstGeom prst="rect">
            <a:avLst/>
          </a:prstGeom>
          <a:noFill/>
          <a:ln>
            <a:noFill/>
          </a:ln>
        </p:spPr>
      </p:pic>
      <p:pic>
        <p:nvPicPr>
          <p:cNvPr id="191" name="Google Shape;191;p34"/>
          <p:cNvPicPr preferRelativeResize="0"/>
          <p:nvPr/>
        </p:nvPicPr>
        <p:blipFill>
          <a:blip r:embed="rId4">
            <a:alphaModFix/>
          </a:blip>
          <a:stretch>
            <a:fillRect/>
          </a:stretch>
        </p:blipFill>
        <p:spPr>
          <a:xfrm>
            <a:off x="1652698" y="1940675"/>
            <a:ext cx="5438900" cy="2497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